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6" r:id="rId2"/>
    <p:sldId id="345" r:id="rId3"/>
    <p:sldId id="257" r:id="rId4"/>
    <p:sldId id="351" r:id="rId5"/>
    <p:sldId id="350" r:id="rId6"/>
    <p:sldId id="260" r:id="rId7"/>
    <p:sldId id="287" r:id="rId8"/>
    <p:sldId id="313" r:id="rId9"/>
    <p:sldId id="300" r:id="rId10"/>
    <p:sldId id="354" r:id="rId11"/>
    <p:sldId id="332" r:id="rId12"/>
    <p:sldId id="314" r:id="rId13"/>
    <p:sldId id="337" r:id="rId14"/>
    <p:sldId id="353" r:id="rId15"/>
    <p:sldId id="339" r:id="rId16"/>
    <p:sldId id="315" r:id="rId17"/>
    <p:sldId id="333" r:id="rId18"/>
    <p:sldId id="334" r:id="rId19"/>
    <p:sldId id="344" r:id="rId20"/>
    <p:sldId id="326" r:id="rId21"/>
    <p:sldId id="327" r:id="rId22"/>
    <p:sldId id="335" r:id="rId23"/>
    <p:sldId id="349" r:id="rId24"/>
    <p:sldId id="330" r:id="rId25"/>
    <p:sldId id="338" r:id="rId26"/>
    <p:sldId id="329" r:id="rId27"/>
    <p:sldId id="331" r:id="rId28"/>
    <p:sldId id="352" r:id="rId29"/>
    <p:sldId id="320" r:id="rId30"/>
    <p:sldId id="348" r:id="rId31"/>
    <p:sldId id="342" r:id="rId32"/>
    <p:sldId id="299" r:id="rId33"/>
    <p:sldId id="422" r:id="rId34"/>
    <p:sldId id="322" r:id="rId35"/>
  </p:sldIdLst>
  <p:sldSz cx="9144000" cy="6858000" type="screen4x3"/>
  <p:notesSz cx="6781800" cy="99187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3"/>
    <p:restoredTop sz="94708"/>
  </p:normalViewPr>
  <p:slideViewPr>
    <p:cSldViewPr showGuides="1">
      <p:cViewPr varScale="1">
        <p:scale>
          <a:sx n="84" d="100"/>
          <a:sy n="84" d="100"/>
        </p:scale>
        <p:origin x="1384" y="176"/>
      </p:cViewPr>
      <p:guideLst>
        <p:guide orient="horz" pos="1298"/>
        <p:guide pos="2880"/>
      </p:guideLst>
    </p:cSldViewPr>
  </p:slideViewPr>
  <p:outlineViewPr>
    <p:cViewPr>
      <p:scale>
        <a:sx n="33" d="100"/>
        <a:sy n="33" d="100"/>
      </p:scale>
      <p:origin x="0" y="25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585FF3-16DA-524B-B5C4-EDFEE4F8AA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AD338-236C-174E-8C25-F960642EA52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AA06E06-D038-F247-8F8B-850F04529E61}" type="datetimeFigureOut">
              <a:rPr lang="el-GR" altLang="en-US"/>
              <a:pPr>
                <a:defRPr/>
              </a:pPr>
              <a:t>26/9/25</a:t>
            </a:fld>
            <a:endParaRPr lang="el-GR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56643C8-4919-054D-81CD-07A45199F9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45D2D49-B69D-BE45-943B-13B0CB5E1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9EFEF-F34F-1746-82E0-20EE825DC6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D8B921-9AFF-C045-AD3F-04EBB4F0F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A1DDDA9-35EE-A740-A92C-3C6A1C665C88}" type="slidenum">
              <a:rPr lang="el-GR" altLang="en-US"/>
              <a:pPr>
                <a:defRPr/>
              </a:pPr>
              <a:t>‹#›</a:t>
            </a:fld>
            <a:endParaRPr lang="el-G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>
            <a:extLst>
              <a:ext uri="{FF2B5EF4-FFF2-40B4-BE49-F238E27FC236}">
                <a16:creationId xmlns:a16="http://schemas.microsoft.com/office/drawing/2014/main" id="{F98168BD-C1BC-FE46-A627-5E07237C43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8" name="Notes Placeholder 2">
            <a:extLst>
              <a:ext uri="{FF2B5EF4-FFF2-40B4-BE49-F238E27FC236}">
                <a16:creationId xmlns:a16="http://schemas.microsoft.com/office/drawing/2014/main" id="{212191D4-48FE-5D4F-BDF0-FBC9C742C3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099" name="Slide Number Placeholder 3">
            <a:extLst>
              <a:ext uri="{FF2B5EF4-FFF2-40B4-BE49-F238E27FC236}">
                <a16:creationId xmlns:a16="http://schemas.microsoft.com/office/drawing/2014/main" id="{BEE560D7-F370-E14E-B339-197F0DDB1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828361D-09B6-764C-99B0-53F27C5E8E14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>
            <a:extLst>
              <a:ext uri="{FF2B5EF4-FFF2-40B4-BE49-F238E27FC236}">
                <a16:creationId xmlns:a16="http://schemas.microsoft.com/office/drawing/2014/main" id="{6816F021-CE67-9242-9128-BFAB737B59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>
            <a:extLst>
              <a:ext uri="{FF2B5EF4-FFF2-40B4-BE49-F238E27FC236}">
                <a16:creationId xmlns:a16="http://schemas.microsoft.com/office/drawing/2014/main" id="{A888A357-6F5D-BB4B-8169-4982E667F7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9699" name="Slide Number Placeholder 3">
            <a:extLst>
              <a:ext uri="{FF2B5EF4-FFF2-40B4-BE49-F238E27FC236}">
                <a16:creationId xmlns:a16="http://schemas.microsoft.com/office/drawing/2014/main" id="{B4615A18-EB6D-DF4B-A982-D94B72159B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E38AA13-E216-D64A-A4FF-B4F070F534FB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>
            <a:extLst>
              <a:ext uri="{FF2B5EF4-FFF2-40B4-BE49-F238E27FC236}">
                <a16:creationId xmlns:a16="http://schemas.microsoft.com/office/drawing/2014/main" id="{2D1E1A50-A855-0A44-A78D-1EA68C5DCB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Notes Placeholder 2">
            <a:extLst>
              <a:ext uri="{FF2B5EF4-FFF2-40B4-BE49-F238E27FC236}">
                <a16:creationId xmlns:a16="http://schemas.microsoft.com/office/drawing/2014/main" id="{8A06B98A-CBFD-4C40-BCE1-3BAD8B342C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1747" name="Slide Number Placeholder 3">
            <a:extLst>
              <a:ext uri="{FF2B5EF4-FFF2-40B4-BE49-F238E27FC236}">
                <a16:creationId xmlns:a16="http://schemas.microsoft.com/office/drawing/2014/main" id="{0E9366D5-9C10-B741-8BCD-78F5D135F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15A6993-5CA5-A34C-B9A6-49003CAFE033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>
            <a:extLst>
              <a:ext uri="{FF2B5EF4-FFF2-40B4-BE49-F238E27FC236}">
                <a16:creationId xmlns:a16="http://schemas.microsoft.com/office/drawing/2014/main" id="{8DC69880-84DA-984F-BA64-E4159C3DFC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Notes Placeholder 2">
            <a:extLst>
              <a:ext uri="{FF2B5EF4-FFF2-40B4-BE49-F238E27FC236}">
                <a16:creationId xmlns:a16="http://schemas.microsoft.com/office/drawing/2014/main" id="{9396F69C-A92A-4F4E-B232-C866D42997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3795" name="Slide Number Placeholder 3">
            <a:extLst>
              <a:ext uri="{FF2B5EF4-FFF2-40B4-BE49-F238E27FC236}">
                <a16:creationId xmlns:a16="http://schemas.microsoft.com/office/drawing/2014/main" id="{A8AA1B62-727E-3F45-8C12-B05703F7A8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0B10723-8EA6-8B41-AC09-80F89FBDD9AB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8AEC6301-1EE5-3042-AB39-8763ECC746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1932502C-8E5E-B242-B6D8-45386F0DE9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8DF4D8CC-C660-7B4C-85BB-009F7D780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9E4771-A029-4F40-BFDE-9598FE2E40E8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E617C03F-0FAE-C344-8DCF-FC0C676D1E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D8E35FAA-2302-FC49-8DA2-DF342A9A16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E6A2793A-8388-E146-B0A8-EDD28D658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7F06009-4B28-3644-B79A-B70012C0B80C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:a16="http://schemas.microsoft.com/office/drawing/2014/main" id="{443832C2-1183-1E44-8DE2-3A7A5A0B1A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6" name="Notes Placeholder 2">
            <a:extLst>
              <a:ext uri="{FF2B5EF4-FFF2-40B4-BE49-F238E27FC236}">
                <a16:creationId xmlns:a16="http://schemas.microsoft.com/office/drawing/2014/main" id="{F35E8497-3DE7-864B-8326-E180969211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1D5E7802-B951-F444-AAC7-AB71E79598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EA1555-A973-BC4E-B391-0FD0BA62DBAE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5C23C1CC-26F9-2B48-BF9D-36527AC935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BE3B311F-7911-3F42-A1F6-1D77C3AA90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7A553DCB-76D5-4746-9418-C1F61D3DC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FC2D873-1F77-1B49-908C-416D45B9DD63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>
            <a:extLst>
              <a:ext uri="{FF2B5EF4-FFF2-40B4-BE49-F238E27FC236}">
                <a16:creationId xmlns:a16="http://schemas.microsoft.com/office/drawing/2014/main" id="{F10EC8CA-CC9A-6944-B915-9CBDB72B61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>
            <a:extLst>
              <a:ext uri="{FF2B5EF4-FFF2-40B4-BE49-F238E27FC236}">
                <a16:creationId xmlns:a16="http://schemas.microsoft.com/office/drawing/2014/main" id="{1F2179DD-0A81-884E-9DE2-85173BF825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7107" name="Slide Number Placeholder 3">
            <a:extLst>
              <a:ext uri="{FF2B5EF4-FFF2-40B4-BE49-F238E27FC236}">
                <a16:creationId xmlns:a16="http://schemas.microsoft.com/office/drawing/2014/main" id="{F941A3D0-CFC1-F449-B54B-32CF06EF3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50228D3-EE59-4349-AC94-F2ECBF0DBAD1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>
            <a:extLst>
              <a:ext uri="{FF2B5EF4-FFF2-40B4-BE49-F238E27FC236}">
                <a16:creationId xmlns:a16="http://schemas.microsoft.com/office/drawing/2014/main" id="{9B31DD5A-D5A7-E041-8489-DF603327D4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4" name="Notes Placeholder 2">
            <a:extLst>
              <a:ext uri="{FF2B5EF4-FFF2-40B4-BE49-F238E27FC236}">
                <a16:creationId xmlns:a16="http://schemas.microsoft.com/office/drawing/2014/main" id="{FBEF0DC4-7347-4F4E-9DEA-3A6AEBEC3D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8070CD90-991B-7445-A017-8B2A23BD96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B6B6F0F-C48D-1D46-800D-D6D222995162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>
            <a:extLst>
              <a:ext uri="{FF2B5EF4-FFF2-40B4-BE49-F238E27FC236}">
                <a16:creationId xmlns:a16="http://schemas.microsoft.com/office/drawing/2014/main" id="{56D71BB0-4F30-1C49-B96D-9B6CDB9AB1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Notes Placeholder 2">
            <a:extLst>
              <a:ext uri="{FF2B5EF4-FFF2-40B4-BE49-F238E27FC236}">
                <a16:creationId xmlns:a16="http://schemas.microsoft.com/office/drawing/2014/main" id="{34C15C7D-662D-E540-A107-378179256D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FD8314BC-3F93-1643-B26F-A53D38010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1DBE998-9B61-7445-8230-7EC4C01A7D10}" type="slidenum">
              <a:rPr lang="el-GR" altLang="en-US" sz="1200"/>
              <a:pPr/>
              <a:t>32</a:t>
            </a:fld>
            <a:endParaRPr lang="el-G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64146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AF362872-6C55-BA4D-B72C-330B790F50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3D67E70F-8420-D14F-A7A7-7A828A5A7F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31BD3B23-5D68-3D4E-BC8C-917F70A327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9E8C480-BB42-2640-8A57-6D38CC9ABDCF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D7733-7E6A-4B9E-0E8A-3B951D298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>
            <a:extLst>
              <a:ext uri="{FF2B5EF4-FFF2-40B4-BE49-F238E27FC236}">
                <a16:creationId xmlns:a16="http://schemas.microsoft.com/office/drawing/2014/main" id="{8FCA75CA-60C9-BC26-9E5A-B56E455369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Notes Placeholder 2">
            <a:extLst>
              <a:ext uri="{FF2B5EF4-FFF2-40B4-BE49-F238E27FC236}">
                <a16:creationId xmlns:a16="http://schemas.microsoft.com/office/drawing/2014/main" id="{3B61F1CE-B43D-ED92-DEDB-51C264FCFD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4995" name="Slide Number Placeholder 3">
            <a:extLst>
              <a:ext uri="{FF2B5EF4-FFF2-40B4-BE49-F238E27FC236}">
                <a16:creationId xmlns:a16="http://schemas.microsoft.com/office/drawing/2014/main" id="{EEAB1C63-ED29-2969-DFCB-A2EF14ABB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1DBE998-9B61-7445-8230-7EC4C01A7D10}" type="slidenum">
              <a:rPr lang="el-GR" altLang="en-US" sz="1200"/>
              <a:pPr/>
              <a:t>33</a:t>
            </a:fld>
            <a:endParaRPr lang="el-G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525125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>
            <a:extLst>
              <a:ext uri="{FF2B5EF4-FFF2-40B4-BE49-F238E27FC236}">
                <a16:creationId xmlns:a16="http://schemas.microsoft.com/office/drawing/2014/main" id="{CD2AE58E-3212-AE49-9CF3-A30805A773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Notes Placeholder 2">
            <a:extLst>
              <a:ext uri="{FF2B5EF4-FFF2-40B4-BE49-F238E27FC236}">
                <a16:creationId xmlns:a16="http://schemas.microsoft.com/office/drawing/2014/main" id="{52B16500-B2F9-1D49-8C0D-7ED632609AF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5299" name="Slide Number Placeholder 3">
            <a:extLst>
              <a:ext uri="{FF2B5EF4-FFF2-40B4-BE49-F238E27FC236}">
                <a16:creationId xmlns:a16="http://schemas.microsoft.com/office/drawing/2014/main" id="{B1F62D82-C143-A24A-B793-6A49F73B7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E8563DF-F076-E24B-9A67-895B000152AB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0802928D-BB22-2C48-B999-7ACD3BFC53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8EACCA5A-09B2-3A4B-A5F7-A05E2A062C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079A0712-E690-B941-BE57-0A9104E99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2FC0A7D-A9B9-364F-A7F9-76BE4A8DC7D0}" type="slidenum">
              <a:rPr lang="el-GR" altLang="en-US" sz="1200"/>
              <a:pPr/>
              <a:t>4</a:t>
            </a:fld>
            <a:endParaRPr lang="el-GR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2DBE3611-B325-6C47-86BD-5E347D5728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E15735CB-3A80-1847-8446-E8CA22973E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04EEF9F5-F536-3F47-B38D-80A05CB86E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718AA2-AA6E-324E-B04D-40E7A58604F3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E12928F5-590E-4244-94BE-A1A48F49FF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0B2DA72A-F5A6-AD4C-8EA8-F55BAF4FA1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BDD20494-526A-E445-B9D9-8530675D45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019D577-821A-B94D-9FBB-CF8D4C1A3B9C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0AC70349-8738-F541-9B10-58B89F3468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B13896FF-51B2-364B-8724-F5EDDC2FCD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A00B5659-F5C0-974C-80F5-BF759016D2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025CF20-41E2-804C-96F9-ADB40B21BBF1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>
            <a:extLst>
              <a:ext uri="{FF2B5EF4-FFF2-40B4-BE49-F238E27FC236}">
                <a16:creationId xmlns:a16="http://schemas.microsoft.com/office/drawing/2014/main" id="{8DDD9036-D658-CC49-B034-32908CD109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Notes Placeholder 2">
            <a:extLst>
              <a:ext uri="{FF2B5EF4-FFF2-40B4-BE49-F238E27FC236}">
                <a16:creationId xmlns:a16="http://schemas.microsoft.com/office/drawing/2014/main" id="{B5B55DBD-A8D0-684C-BFBC-9A3949A131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0483" name="Slide Number Placeholder 3">
            <a:extLst>
              <a:ext uri="{FF2B5EF4-FFF2-40B4-BE49-F238E27FC236}">
                <a16:creationId xmlns:a16="http://schemas.microsoft.com/office/drawing/2014/main" id="{F51CBCA1-4C35-AB48-8B14-A7F0375D84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2ED5D8D-80BA-E542-9275-0C4DA43789EC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>
            <a:extLst>
              <a:ext uri="{FF2B5EF4-FFF2-40B4-BE49-F238E27FC236}">
                <a16:creationId xmlns:a16="http://schemas.microsoft.com/office/drawing/2014/main" id="{D62B4F21-32C0-ED4C-9E29-67BD6DDD8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>
            <a:extLst>
              <a:ext uri="{FF2B5EF4-FFF2-40B4-BE49-F238E27FC236}">
                <a16:creationId xmlns:a16="http://schemas.microsoft.com/office/drawing/2014/main" id="{8FD27713-39F6-9249-8272-87564C2A65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3555" name="Slide Number Placeholder 3">
            <a:extLst>
              <a:ext uri="{FF2B5EF4-FFF2-40B4-BE49-F238E27FC236}">
                <a16:creationId xmlns:a16="http://schemas.microsoft.com/office/drawing/2014/main" id="{3DA4BA5D-1C75-394A-94BB-20145BA682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782B62-A0E4-A949-B7F6-CBF6296EAA26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1EDEA6FD-63AA-484C-A37D-F7760DEE6C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E8083EDF-D7BB-2F48-9EC4-7F8DBE1E09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92D4F28D-22B3-1C46-9BCB-5ACF5D2F37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16E6F7-8F76-8444-B9C1-6EDFCC380166}" type="slidenum">
              <a:rPr lang="el-GR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3941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063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620713"/>
            <a:ext cx="2195513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620713"/>
            <a:ext cx="6437312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63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58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781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2060575"/>
            <a:ext cx="4316412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575"/>
            <a:ext cx="4316413" cy="4176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0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4846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158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37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91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702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9E73878-668E-CD4D-A6B5-35DA34D5B2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892175"/>
            <a:ext cx="87852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l-GR" altLang="en-US"/>
              <a:t>Click to edit Master title style </a:t>
            </a:r>
            <a:r>
              <a:rPr lang="en-US" altLang="en-US"/>
              <a:t>bla bla bla bla</a:t>
            </a:r>
            <a:endParaRPr lang="el-GR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984FF26-B780-F745-A6B0-C8819AEB1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2060575"/>
            <a:ext cx="87852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text styles</a:t>
            </a:r>
          </a:p>
          <a:p>
            <a:pPr lvl="1"/>
            <a:r>
              <a:rPr lang="el-GR" altLang="en-US"/>
              <a:t>Second level</a:t>
            </a:r>
          </a:p>
          <a:p>
            <a:pPr lvl="2"/>
            <a:r>
              <a:rPr lang="el-GR" altLang="en-US"/>
              <a:t>Third level</a:t>
            </a:r>
          </a:p>
        </p:txBody>
      </p:sp>
      <p:sp>
        <p:nvSpPr>
          <p:cNvPr id="1028" name="Text Box 7">
            <a:extLst>
              <a:ext uri="{FF2B5EF4-FFF2-40B4-BE49-F238E27FC236}">
                <a16:creationId xmlns:a16="http://schemas.microsoft.com/office/drawing/2014/main" id="{22B49450-4739-984A-95A4-E0D52B2845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88913"/>
            <a:ext cx="1928812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l-GR" altLang="en-US" sz="1200" dirty="0">
                <a:solidFill>
                  <a:srgbClr val="C0C0C0"/>
                </a:solidFill>
                <a:latin typeface="Calibri" panose="020F0502020204030204" pitchFamily="34" charset="0"/>
              </a:rPr>
              <a:t>Χ. Καραγιαννίδης, ΠΘ-ΠΤΕΑ</a:t>
            </a:r>
          </a:p>
        </p:txBody>
      </p:sp>
      <p:sp>
        <p:nvSpPr>
          <p:cNvPr id="1029" name="Text Box 8">
            <a:extLst>
              <a:ext uri="{FF2B5EF4-FFF2-40B4-BE49-F238E27FC236}">
                <a16:creationId xmlns:a16="http://schemas.microsoft.com/office/drawing/2014/main" id="{91F213DD-8D58-3D43-8240-7484B142D0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6113" y="188913"/>
            <a:ext cx="4508500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el-GR" altLang="en-US" sz="1200" dirty="0">
                <a:solidFill>
                  <a:srgbClr val="C0C0C0"/>
                </a:solidFill>
                <a:latin typeface="Calibri" panose="020F0502020204030204" pitchFamily="34" charset="0"/>
              </a:rPr>
              <a:t>Ηλεκτρονική Μάθηση</a:t>
            </a:r>
          </a:p>
        </p:txBody>
      </p:sp>
      <p:sp>
        <p:nvSpPr>
          <p:cNvPr id="1030" name="Text Box 9">
            <a:extLst>
              <a:ext uri="{FF2B5EF4-FFF2-40B4-BE49-F238E27FC236}">
                <a16:creationId xmlns:a16="http://schemas.microsoft.com/office/drawing/2014/main" id="{455E09DC-BCA4-C94C-92DC-CBFB367C9E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6381750"/>
            <a:ext cx="1485900" cy="2762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l-GR" altLang="en-US" sz="1200" dirty="0">
                <a:solidFill>
                  <a:srgbClr val="C0C0C0"/>
                </a:solidFill>
                <a:latin typeface="Calibri" panose="020F0502020204030204" pitchFamily="34" charset="0"/>
              </a:rPr>
              <a:t>Διάλεξη 1: Εισαγωγή</a:t>
            </a:r>
          </a:p>
        </p:txBody>
      </p:sp>
      <p:sp>
        <p:nvSpPr>
          <p:cNvPr id="1031" name="Text Box 10">
            <a:extLst>
              <a:ext uri="{FF2B5EF4-FFF2-40B4-BE49-F238E27FC236}">
                <a16:creationId xmlns:a16="http://schemas.microsoft.com/office/drawing/2014/main" id="{CCCB6059-F4BF-554B-B27D-E17296B00E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51275" y="6381750"/>
            <a:ext cx="1439863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fld id="{0D5B006B-3E3B-984B-804C-7E107CCCE2B6}" type="slidenum">
              <a:rPr lang="el-GR" altLang="en-US" sz="1200" smtClean="0">
                <a:solidFill>
                  <a:srgbClr val="C0C0C0"/>
                </a:solidFill>
                <a:latin typeface="Calibri" panose="020F0502020204030204" pitchFamily="34" charset="0"/>
              </a:rPr>
              <a:pPr algn="ctr" eaLnBrk="1" hangingPunct="1">
                <a:defRPr/>
              </a:pPr>
              <a:t>‹#›</a:t>
            </a:fld>
            <a:r>
              <a:rPr lang="el-GR" altLang="en-US" sz="1200" dirty="0">
                <a:solidFill>
                  <a:srgbClr val="C0C0C0"/>
                </a:solidFill>
                <a:latin typeface="Calibri" panose="020F0502020204030204" pitchFamily="34" charset="0"/>
              </a:rPr>
              <a:t>/</a:t>
            </a:r>
            <a:r>
              <a:rPr lang="en-US" altLang="en-US" sz="1200" dirty="0">
                <a:solidFill>
                  <a:srgbClr val="C0C0C0"/>
                </a:solidFill>
                <a:latin typeface="Calibri" panose="020F0502020204030204" pitchFamily="34" charset="0"/>
              </a:rPr>
              <a:t>3</a:t>
            </a:r>
            <a:r>
              <a:rPr lang="el-GR" altLang="en-US" sz="1200" dirty="0">
                <a:solidFill>
                  <a:srgbClr val="C0C0C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032" name="Line 11">
            <a:extLst>
              <a:ext uri="{FF2B5EF4-FFF2-40B4-BE49-F238E27FC236}">
                <a16:creationId xmlns:a16="http://schemas.microsoft.com/office/drawing/2014/main" id="{18D34723-F414-B744-93D6-2FC55ECE187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79388" y="1916113"/>
            <a:ext cx="8785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5C125872-3349-8C41-99CB-5D0A94D88E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11494" y="6373813"/>
            <a:ext cx="853119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l-GR" sz="1200" dirty="0">
                <a:solidFill>
                  <a:srgbClr val="C0C0C0"/>
                </a:solidFill>
                <a:latin typeface="Calibri"/>
                <a:cs typeface="Calibri"/>
              </a:rPr>
              <a:t>26/9/2025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charset="0"/>
          <a:cs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charset="0"/>
          <a:cs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charset="0"/>
          <a:cs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Calibri" charset="0"/>
          <a:ea typeface="ＭＳ Ｐゴシック" charset="0"/>
          <a:cs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Font typeface="Wingdings" pitchFamily="2" charset="2"/>
        <a:buBlip>
          <a:blip r:embed="rId13"/>
        </a:buBlip>
        <a:defRPr sz="2400">
          <a:solidFill>
            <a:srgbClr val="FF0000"/>
          </a:solidFill>
          <a:latin typeface="Calibri"/>
          <a:ea typeface="ＭＳ Ｐゴシック" charset="0"/>
          <a:cs typeface="Calibri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Font typeface="Wingdings" pitchFamily="2" charset="2"/>
        <a:buChar char="F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class.uth.gr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lilt.ics.hawaii.edu/belveder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sch.gr/aselidou/files/2016/11/&#919;-&#952;&#949;&#969;&#961;&#943;&#945;-&#964;&#951;&#962;-&#949;&#958;&#913;&#917;.pdf" TargetMode="External"/><Relationship Id="rId2" Type="http://schemas.openxmlformats.org/officeDocument/2006/relationships/hyperlink" Target="https://eproceedings.epublishing.ekt.gr/index.php/openedu/article/view/97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r.educause.edu/articles/2020/3/the-difference-between-emergency-remote-teaching-and-online-learning.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EL2025-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4">
            <a:extLst>
              <a:ext uri="{FF2B5EF4-FFF2-40B4-BE49-F238E27FC236}">
                <a16:creationId xmlns:a16="http://schemas.microsoft.com/office/drawing/2014/main" id="{47CF7B45-9EF7-C240-8C02-6EC031572D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627171"/>
            <a:ext cx="7772400" cy="1815882"/>
          </a:xfrm>
        </p:spPr>
        <p:txBody>
          <a:bodyPr/>
          <a:lstStyle/>
          <a:p>
            <a:pPr algn="ctr" eaLnBrk="1" hangingPunct="1"/>
            <a:r>
              <a:rPr lang="el-GR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Διάλεξη 1</a:t>
            </a:r>
            <a:b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Εισαγωγή</a:t>
            </a:r>
            <a:b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b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l-GR" altLang="en-US" sz="20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Ηλεκτρονική Μάθηση</a:t>
            </a:r>
          </a:p>
        </p:txBody>
      </p:sp>
      <p:sp>
        <p:nvSpPr>
          <p:cNvPr id="3074" name="Rectangle 5">
            <a:extLst>
              <a:ext uri="{FF2B5EF4-FFF2-40B4-BE49-F238E27FC236}">
                <a16:creationId xmlns:a16="http://schemas.microsoft.com/office/drawing/2014/main" id="{86BA3D71-A821-FC42-AA6F-77EE2BBA31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805264"/>
            <a:ext cx="6400800" cy="643162"/>
          </a:xfrm>
        </p:spPr>
        <p:txBody>
          <a:bodyPr/>
          <a:lstStyle/>
          <a:p>
            <a:pPr eaLnBrk="1" hangingPunct="1"/>
            <a:r>
              <a:rPr lang="el-GR" altLang="en-US" sz="280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Χαράλαμπος Καραγιαννίδης</a:t>
            </a:r>
            <a:endParaRPr lang="en-US" altLang="en-US" sz="28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075" name="Rectangle 6">
            <a:extLst>
              <a:ext uri="{FF2B5EF4-FFF2-40B4-BE49-F238E27FC236}">
                <a16:creationId xmlns:a16="http://schemas.microsoft.com/office/drawing/2014/main" id="{8482183C-4430-DD4E-83B2-A0DCEADB1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3076" name="Rectangle 7">
            <a:extLst>
              <a:ext uri="{FF2B5EF4-FFF2-40B4-BE49-F238E27FC236}">
                <a16:creationId xmlns:a16="http://schemas.microsoft.com/office/drawing/2014/main" id="{DE3B2C6B-3A21-2E44-A905-0B9865617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4871C0-5DF6-B14C-AF22-7847EBD02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143" y="3025999"/>
            <a:ext cx="3085714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505AE-FB65-8009-2D76-2B2B48845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892860"/>
            <a:ext cx="8785225" cy="646331"/>
          </a:xfrm>
        </p:spPr>
        <p:txBody>
          <a:bodyPr/>
          <a:lstStyle/>
          <a:p>
            <a:pPr marL="579438" indent="-579438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	ΤΠΕ στην Εκπαίδευση &amp; την Ειδική Αγωγή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35FAA-D1FA-8BFB-509D-C8A55ABCC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ΤΠΕ &amp; </a:t>
            </a:r>
            <a:r>
              <a:rPr lang="el-GR" dirty="0" err="1"/>
              <a:t>ΑμεΑ</a:t>
            </a:r>
            <a:endParaRPr lang="el-GR" dirty="0"/>
          </a:p>
          <a:p>
            <a:pPr lvl="1"/>
            <a:r>
              <a:rPr lang="el-GR" dirty="0"/>
              <a:t>Πρόσβαση σε Η/Υ, Πρόσβαση σε Ψηφιακό Περιεχόμενο</a:t>
            </a:r>
          </a:p>
          <a:p>
            <a:r>
              <a:rPr lang="el-GR" dirty="0"/>
              <a:t>ΤΠΕ &amp; Εκπαίδευση</a:t>
            </a:r>
          </a:p>
          <a:p>
            <a:pPr lvl="1"/>
            <a:r>
              <a:rPr lang="el-GR" dirty="0"/>
              <a:t>Εκπαιδευτικό Λογισμικό &amp; Εφαρμογές, Ηλεκτρονική μάθηση</a:t>
            </a:r>
          </a:p>
          <a:p>
            <a:r>
              <a:rPr lang="el-GR" dirty="0"/>
              <a:t>ΤΠΕ για Παιδαγωγούς</a:t>
            </a:r>
          </a:p>
          <a:p>
            <a:pPr lvl="1"/>
            <a:r>
              <a:rPr lang="el-GR" dirty="0"/>
              <a:t>Οργάνωση &amp; Λειτουργία Η/Υ, Αλγόριθμοι &amp; Προγραμματισμός, Λειτουργικό Σύστημα &amp; Εφαρμογές</a:t>
            </a:r>
          </a:p>
          <a:p>
            <a:r>
              <a:rPr lang="el-GR" dirty="0"/>
              <a:t>Πολλές, Νέες &amp; Αναδυόμενες ΤΠΕ</a:t>
            </a:r>
          </a:p>
          <a:p>
            <a:pPr lvl="1"/>
            <a:r>
              <a:rPr lang="en-GB" dirty="0"/>
              <a:t>Augmented Reality, Virtual Reality, Wearables, Ubiquitous Computing, Ambient Intelligence, 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4024437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1167611F-EE49-BB43-8B57-BFED5C7675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Δηλαδή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D82292E8-53EB-8545-AC7D-D0AEC4F548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Εφαρμογές ΤΠΕ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Τι είναι, τι αλλάζουν, τι μπορούν να προσφέρουν, ιδιαίτερα στην εκπαίδευση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Ποιες είναι οι τάσεις, ποιοι είναι οι κίνδυνοι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Πώς μπορούν τα ΑΜΕΑ να έχουν πρόσβαση σε αυτές, πώς μπορούν να αλλάξουν τη ζωή τους</a:t>
            </a:r>
          </a:p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Δεξιότητες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Δημιουργία </a:t>
            </a:r>
            <a:r>
              <a:rPr lang="el-GR" altLang="en-US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προσβάσιμων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αρχείων, δημιουργία ηλεκτρονικής τάξης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BE96BCFC-DDB0-5741-AE78-1E07658BA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	Εκπαιδευτικό Λογισμικό &amp; Εφαρμογές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70837CD-4E39-1642-AF4C-8595FA0151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Εκπαιδευτικό λογισμικό – θεωρία, επιδείξεις &amp; σχολιασμός</a:t>
            </a:r>
          </a:p>
          <a:p>
            <a:pPr eaLnBrk="1" hangingPunct="1"/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Ανάπτυξη εκπαιδευτικού λογισμικού</a:t>
            </a:r>
          </a:p>
          <a:p>
            <a:pPr eaLnBrk="1" hangingPunct="1"/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Αξιολόγηση εκπαιδευτικού λογισμικού – κριτήρια &amp; τεχνικές</a:t>
            </a:r>
          </a:p>
          <a:p>
            <a:pPr eaLnBrk="1" hangingPunct="1"/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Πρόσβαση ΑΜΕΑ στο εκπαιδευτικό λογισμικό</a:t>
            </a:r>
          </a:p>
          <a:p>
            <a:pPr eaLnBrk="1" hangingPunct="1"/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Εκπαιδευτικό λογισμικό για ΑΜΕΑ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DADB135-360C-964F-8683-B7998B91C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Δηλαδή</a:t>
            </a:r>
            <a:endParaRPr lang="en-US" altLang="en-US" baseline="3000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A744EB32-F4CB-BF4A-894C-DA5E353967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Θέλουμε να εκπαιδεύσουμε παιδιά στο φάσμα του αυτισμού στην κυκλοφοριακή αγωγή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Εκπαιδευτικό λογισμικό, ψηφιακές εκπαιδευτικές δραστηριότητες</a:t>
            </a:r>
          </a:p>
          <a:p>
            <a:pPr eaLnBrk="1" hangingPunct="1">
              <a:lnSpc>
                <a:spcPct val="90000"/>
              </a:lnSpc>
              <a:spcBef>
                <a:spcPts val="838"/>
              </a:spcBef>
            </a:pP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Θέλουμε να αναπτύξουμε ένα εκπαιδευτικό λογισμικό για ΑΜΕΑ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Ανάλυση χρηστών, καθορισμός απαιτήσεων, σχεδιασμός, υλοποίηση, αξιολόγηση</a:t>
            </a:r>
          </a:p>
          <a:p>
            <a:pPr eaLnBrk="1" hangingPunct="1">
              <a:lnSpc>
                <a:spcPct val="90000"/>
              </a:lnSpc>
              <a:spcBef>
                <a:spcPts val="838"/>
              </a:spcBef>
            </a:pP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Θέλουμε να αξιοποιήσουμε ένα εκπαιδευτικό λογισμικό για ΑΜΕΑ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Κριτήρια και τεχνικές αξιολόγησης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0D60-9E78-62D1-1A2D-181442DFA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96888" indent="-496888"/>
            <a:r>
              <a:rPr lang="el-GR" dirty="0"/>
              <a:t>5	ΤΝ </a:t>
            </a:r>
            <a:r>
              <a:rPr lang="el-GR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στην</a:t>
            </a:r>
            <a:r>
              <a:rPr lang="el-GR" dirty="0"/>
              <a:t> Εκπαίδευση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A7B60-7765-6E58-2D1A-FA9887329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000" dirty="0">
                <a:solidFill>
                  <a:schemeClr val="tx1"/>
                </a:solidFill>
              </a:rPr>
              <a:t>Εργαλεία</a:t>
            </a:r>
          </a:p>
          <a:p>
            <a:r>
              <a:rPr lang="el-GR" sz="2000" dirty="0">
                <a:solidFill>
                  <a:schemeClr val="tx1"/>
                </a:solidFill>
              </a:rPr>
              <a:t>Παιδαγωγική Αξιοποίηση</a:t>
            </a:r>
          </a:p>
          <a:p>
            <a:r>
              <a:rPr lang="el-GR" sz="2000" dirty="0">
                <a:solidFill>
                  <a:schemeClr val="tx1"/>
                </a:solidFill>
              </a:rPr>
              <a:t>Ηθική και Δεοντολογία</a:t>
            </a:r>
            <a:endParaRPr lang="en-GR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70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6F1254FD-0AFC-1243-BE21-5845EDEE3D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58788" algn="l"/>
              </a:tabLst>
            </a:pP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8	Ανάπτυξη Εφαρμογών για την ΕΕΑ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D14312A1-1A9B-7E46-ABD9-B02BDC262D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Στο μάθημα αυτό </a:t>
            </a:r>
            <a:r>
              <a:rPr lang="el-GR" altLang="en-US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θα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μάθουμε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Να σχεδιάζουμε ένα εκπαιδευτικό λογισμικό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Να </a:t>
            </a:r>
            <a:r>
              <a:rPr lang="el-GR" altLang="en-US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υλοποιούμε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ένα εκπαιδευτικό λογισμικό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Να τεκμηριώνουμε ένα εκπαιδευτικό λογισμικό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Να χρησιμοποιούμε εργαλεία για την ανάπτυξη ψηφιακού περιεχομένου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7C6CB56E-1F77-E64B-8A19-6CA76A6D1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895350"/>
            <a:ext cx="8785225" cy="641350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Σύνοψη διάλεξης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F4F35A12-A554-3A49-B260-089BFDA11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Γνωριμία</a:t>
            </a: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εγώ, εσείς, εμείς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αυτοί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Επανάληψη των προηγουμένων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μαθήματα, γνώσεις</a:t>
            </a:r>
          </a:p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Εισαγωγή στο μάθημα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what, why, how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Συζήτηση</a:t>
            </a: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25EFFEBE-6C7A-A64B-ADB5-73C8BC78D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933825"/>
            <a:ext cx="4897437" cy="863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FB25F8-CB8D-9040-B047-D85BBF467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950" y="3290888"/>
            <a:ext cx="1901825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E7D03B28-492C-7440-920E-3D9AE66EA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Στο μάθημα αυτό θα μάθουμε</a:t>
            </a:r>
          </a:p>
        </p:txBody>
      </p:sp>
      <p:sp>
        <p:nvSpPr>
          <p:cNvPr id="30722" name="Content Placeholder 2">
            <a:extLst>
              <a:ext uri="{FF2B5EF4-FFF2-40B4-BE49-F238E27FC236}">
                <a16:creationId xmlns:a16="http://schemas.microsoft.com/office/drawing/2014/main" id="{A30DF039-114C-D94E-8949-B9920F6206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Εφαρμογές </a:t>
            </a:r>
            <a:r>
              <a:rPr lang="el-GR" altLang="en-US" u="sng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ΤΠΕ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στην εκπαίδευση και την ειδική αγωγή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Πως διανέμουμε το ψηφιακό υλικό που έχουμε αναπτύξει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Πως το διαχειριζόμαστε και το επαναχρησιμοποιούμε, τόσο από παιδαγωγική όσο και από τεχνολογική και οικονομική άποψη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Πως αξιοποιούμε τις νέες τεχνολογίες και συσκευές (π.χ. ασύρματες, φορητές, κλπ)</a:t>
            </a:r>
          </a:p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Διαφορά!!!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Εκπαιδευτικό Λογισμικό: πώς μπορεί να αξιοποιηθεί στην εκπαίδευση ο υπολογιστής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Ηλεκτρονική Μάθηση: πώς μπορεί να αξιοποιηθεί στην εκπαίδευση το </a:t>
            </a:r>
            <a:r>
              <a:rPr lang="el-GR" altLang="en-US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διαδίκτυο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και ο </a:t>
            </a:r>
            <a:r>
              <a:rPr lang="el-GR" altLang="en-US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παγκόσμιος ιστός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CDDC41C-E98D-7F40-913D-E526CC0852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Δηλαδή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49BE05F9-2902-054E-B6D4-81D0CA7741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Θέλουμε να προσφέρουμε υπηρεσίες εκπαίδευσης και κατάρτισης χωρίς περιορισμούς χρόνου, τόπου, κλπ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Anyone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anytime, anyplace</a:t>
            </a:r>
          </a:p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Θέλουμε να προσφέρουμε πρόσβαση στις υπηρεσίες αυτές για τα ΑΜΕΑ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Web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accessibility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E3AA995-DD98-BC43-8164-D7155D8A60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Ας θυμηθούμε...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4818" name="Content Placeholder 2">
            <a:extLst>
              <a:ext uri="{FF2B5EF4-FFF2-40B4-BE49-F238E27FC236}">
                <a16:creationId xmlns:a16="http://schemas.microsoft.com/office/drawing/2014/main" id="{E408A32D-FC0A-3A43-B841-1D507654CE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Information society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 society where the creation, distribution, use, integration 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&amp;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manipulation of information is a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significant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economic, political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&amp;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cultural activity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Its main drivers are ICT, which have resulted in an information explosion and are profoundly changing </a:t>
            </a: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all aspects of social organization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including the economy, education, health, warfare, government and democracy</a:t>
            </a:r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641911C7-8CA1-A64D-A86A-F299AE2E7F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4437063"/>
            <a:ext cx="15652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The knowledge doubling curve, δείχνει πόσο πολλή γνώση παράγεται πια σε σχέση με το παρελθόν">
            <a:extLst>
              <a:ext uri="{FF2B5EF4-FFF2-40B4-BE49-F238E27FC236}">
                <a16:creationId xmlns:a16="http://schemas.microsoft.com/office/drawing/2014/main" id="{7DEAA3AC-72C5-D147-8948-AF90E5A51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4437063"/>
            <a:ext cx="23145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5C31A9E1-529C-3A4F-86F8-759D5ACCF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Volos image</a:t>
            </a:r>
          </a:p>
        </p:txBody>
      </p:sp>
      <p:pic>
        <p:nvPicPr>
          <p:cNvPr id="5122" name="Picture 5" descr="Φωτογραφία του Βόλου">
            <a:extLst>
              <a:ext uri="{FF2B5EF4-FFF2-40B4-BE49-F238E27FC236}">
                <a16:creationId xmlns:a16="http://schemas.microsoft.com/office/drawing/2014/main" id="{E462B8DD-8A2D-2247-908C-8C8942A67C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>
            <a:extLst>
              <a:ext uri="{FF2B5EF4-FFF2-40B4-BE49-F238E27FC236}">
                <a16:creationId xmlns:a16="http://schemas.microsoft.com/office/drawing/2014/main" id="{EEEC13B1-795C-7648-97A6-6C75B5500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775" y="5300663"/>
            <a:ext cx="3346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50000"/>
              </a:spcBef>
              <a:buFont typeface="Wingdings" pitchFamily="2" charset="2"/>
              <a:buBlip>
                <a:blip r:embed="rId3"/>
              </a:buBlip>
              <a:defRPr sz="240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1pPr>
            <a:lvl2pPr marL="742950" indent="-285750">
              <a:spcBef>
                <a:spcPct val="25000"/>
              </a:spcBef>
              <a:buFont typeface="Wingdings" pitchFamily="2" charset="2"/>
              <a:buChar char="F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2pPr>
            <a:lvl3pPr marL="1143000" indent="-228600"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n-US" sz="3600" dirty="0">
                <a:solidFill>
                  <a:schemeClr val="bg1"/>
                </a:solidFill>
              </a:rPr>
              <a:t>Καλώς ήρθατε!!!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3258B220-F325-3145-B9E4-7F6C4BD62A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Περιβάλλοντα ηλεκτρονικής μάθησης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34612120-227D-E742-B0CF-CFBAC5C97C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060575"/>
            <a:ext cx="4464050" cy="4176713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e-Learning environments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Ασύγχρονα 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Σύγχρονα </a:t>
            </a:r>
          </a:p>
        </p:txBody>
      </p:sp>
      <p:pic>
        <p:nvPicPr>
          <p:cNvPr id="6" name="Picture 5" descr="Εικόνα του eClass">
            <a:hlinkClick r:id="rId3"/>
            <a:extLst>
              <a:ext uri="{FF2B5EF4-FFF2-40B4-BE49-F238E27FC236}">
                <a16:creationId xmlns:a16="http://schemas.microsoft.com/office/drawing/2014/main" id="{0F8155E7-5D23-AC4F-88C9-A2F2EE4183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065130"/>
            <a:ext cx="3456000" cy="2160000"/>
          </a:xfrm>
          <a:prstGeom prst="rect">
            <a:avLst/>
          </a:prstGeom>
        </p:spPr>
      </p:pic>
      <p:pic>
        <p:nvPicPr>
          <p:cNvPr id="2" name="Picture 1" descr="Εικόνα ενός περιβαλλόντος μάθησης">
            <a:extLst>
              <a:ext uri="{FF2B5EF4-FFF2-40B4-BE49-F238E27FC236}">
                <a16:creationId xmlns:a16="http://schemas.microsoft.com/office/drawing/2014/main" id="{7601413E-DFC9-594D-83D4-8F7B36F971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75" t="14418" r="14961" b="21395"/>
          <a:stretch/>
        </p:blipFill>
        <p:spPr>
          <a:xfrm>
            <a:off x="960456" y="3805825"/>
            <a:ext cx="3599520" cy="216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>
            <a:extLst>
              <a:ext uri="{FF2B5EF4-FFF2-40B4-BE49-F238E27FC236}">
                <a16:creationId xmlns:a16="http://schemas.microsoft.com/office/drawing/2014/main" id="{AA1223AC-2545-B449-B489-DB44E1B81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892860"/>
            <a:ext cx="8785225" cy="646331"/>
          </a:xfrm>
        </p:spPr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Συστ. διαχείρισης μάθησης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/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περιεχομένου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6276E440-AF27-1A43-B7F5-71F1ED0813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060575"/>
            <a:ext cx="4464050" cy="4176713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Learning management systems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Διαχείριση όλων των μαθησιακών γεγονότων του οργανισμού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Διαχείριση μαθησιακού περιεχομένου</a:t>
            </a:r>
          </a:p>
        </p:txBody>
      </p:sp>
      <p:pic>
        <p:nvPicPr>
          <p:cNvPr id="37891" name="Picture 2" descr="Σχηματική αναπαράσταση LMS">
            <a:extLst>
              <a:ext uri="{FF2B5EF4-FFF2-40B4-BE49-F238E27FC236}">
                <a16:creationId xmlns:a16="http://schemas.microsoft.com/office/drawing/2014/main" id="{75CCEE78-0F91-7544-9B72-9EF16CF24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4738" y="20605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7CF63EE1-C2FC-7A44-A3BA-82C72FD751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Πρότυπα μαθησιακών τεχνολογιών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FE348F61-C04E-924C-B72D-1134176D5F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060575"/>
            <a:ext cx="4392612" cy="4176713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Learning technologies specifications and standards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Μαθησιακά αντικείμενα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Επαναχρησιμοποίηση μαθησιακού περιεχομένου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39939" name="Picture 3" descr="Το πρότυπο LOM - learning objects metadata">
            <a:extLst>
              <a:ext uri="{FF2B5EF4-FFF2-40B4-BE49-F238E27FC236}">
                <a16:creationId xmlns:a16="http://schemas.microsoft.com/office/drawing/2014/main" id="{8F06092A-87B8-8542-9F68-CE6BCDF04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2133600"/>
            <a:ext cx="4589463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0B93-42DD-1B43-A292-423E604CB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analytics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41663-F49D-8942-A5DD-1A68BB6F2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Educational data mining</a:t>
            </a:r>
            <a:endParaRPr lang="el-GR" dirty="0"/>
          </a:p>
          <a:p>
            <a:pPr lvl="1"/>
            <a:r>
              <a:rPr lang="el-GR" dirty="0"/>
              <a:t>Η μέτρηση, συλλογή, ανάλυση και αναφορά δεδομένων σχετικά με τους εκπαιδευόμενους και τα πλαίσιά τους</a:t>
            </a:r>
            <a:endParaRPr lang="en-US" dirty="0"/>
          </a:p>
          <a:p>
            <a:pPr lvl="1"/>
            <a:r>
              <a:rPr lang="el-GR" dirty="0"/>
              <a:t>Για την κατανόηση και βελτιστοποίηση της μάθησης και του περιβάλλοντος μέσα στο οποίο πραγματοποιείται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8DFBE-6963-A643-8887-94636E3C5D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873" y="4165825"/>
            <a:ext cx="3042254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310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6551E32C-9C82-644D-84DC-0F95ED060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Μάθηση μέσω φορητών συσκευών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3507EEC5-A0EA-1348-9F10-3111CDE053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Mobile learning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Outdoor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activities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Location-based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services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Ubiquitous learning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0963" name="Picture 2" descr="Εικόνα κινητού τηλεφώνου (mobile learning)">
            <a:extLst>
              <a:ext uri="{FF2B5EF4-FFF2-40B4-BE49-F238E27FC236}">
                <a16:creationId xmlns:a16="http://schemas.microsoft.com/office/drawing/2014/main" id="{DB383A61-3193-7E41-B7D1-B7089A5DF5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625" y="2076450"/>
            <a:ext cx="26638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1B43FDAA-F2FF-F841-BBDE-BE8039A89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MOOC</a:t>
            </a:r>
          </a:p>
        </p:txBody>
      </p:sp>
      <p:sp>
        <p:nvSpPr>
          <p:cNvPr id="43010" name="Content Placeholder 2">
            <a:extLst>
              <a:ext uri="{FF2B5EF4-FFF2-40B4-BE49-F238E27FC236}">
                <a16:creationId xmlns:a16="http://schemas.microsoft.com/office/drawing/2014/main" id="{0AD1A80A-AD2D-724E-923B-1471C60B68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060575"/>
            <a:ext cx="8424862" cy="4176713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Massive open online courses</a:t>
            </a: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OER </a:t>
            </a:r>
            <a:r>
              <a:rPr lang="mr-IN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–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open educational resources</a:t>
            </a:r>
          </a:p>
        </p:txBody>
      </p:sp>
      <p:pic>
        <p:nvPicPr>
          <p:cNvPr id="43011" name="Picture 3" descr="Εικόνα από το edX που προσφέρει MOOC">
            <a:extLst>
              <a:ext uri="{FF2B5EF4-FFF2-40B4-BE49-F238E27FC236}">
                <a16:creationId xmlns:a16="http://schemas.microsoft.com/office/drawing/2014/main" id="{88DDC5FA-EA14-9742-A1BC-7D1D51B05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75" y="3141663"/>
            <a:ext cx="7994650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>
            <a:extLst>
              <a:ext uri="{FF2B5EF4-FFF2-40B4-BE49-F238E27FC236}">
                <a16:creationId xmlns:a16="http://schemas.microsoft.com/office/drawing/2014/main" id="{98CCB3EE-4CA9-FE41-891E-484CC9DE4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Συνεργατικά περιβάλλοντα μάθησης</a:t>
            </a:r>
          </a:p>
        </p:txBody>
      </p:sp>
      <p:sp>
        <p:nvSpPr>
          <p:cNvPr id="44034" name="Content Placeholder 2">
            <a:extLst>
              <a:ext uri="{FF2B5EF4-FFF2-40B4-BE49-F238E27FC236}">
                <a16:creationId xmlns:a16="http://schemas.microsoft.com/office/drawing/2014/main" id="{8429071B-FEB2-AB41-B154-50F697BC93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060575"/>
            <a:ext cx="4464050" cy="4176713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Computer-supported collaborative learning</a:t>
            </a: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Επικοινωνία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Συνεργασία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Επιχειρηματολογία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Learning communities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44035" name="Picture 2" descr="BELVPICT">
            <a:hlinkClick r:id="rId3"/>
            <a:extLst>
              <a:ext uri="{FF2B5EF4-FFF2-40B4-BE49-F238E27FC236}">
                <a16:creationId xmlns:a16="http://schemas.microsoft.com/office/drawing/2014/main" id="{209EE562-AE8D-254F-9A74-A57D0FBE8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082800"/>
            <a:ext cx="408940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D080056F-43C2-1A46-BDB6-867625FCF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Εξατομικευμένη μάθηση</a:t>
            </a:r>
          </a:p>
        </p:txBody>
      </p:sp>
      <p:sp>
        <p:nvSpPr>
          <p:cNvPr id="46082" name="Content Placeholder 2">
            <a:extLst>
              <a:ext uri="{FF2B5EF4-FFF2-40B4-BE49-F238E27FC236}">
                <a16:creationId xmlns:a16="http://schemas.microsoft.com/office/drawing/2014/main" id="{354EEDEB-C5A0-2243-A3DD-89CE791358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060575"/>
            <a:ext cx="4464050" cy="4176713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Personalised learning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Προσαρμογή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στο προφίλ κάθε εκπαιδευόμενου</a:t>
            </a:r>
          </a:p>
        </p:txBody>
      </p:sp>
      <p:pic>
        <p:nvPicPr>
          <p:cNvPr id="46083" name="Picture 2">
            <a:extLst>
              <a:ext uri="{FF2B5EF4-FFF2-40B4-BE49-F238E27FC236}">
                <a16:creationId xmlns:a16="http://schemas.microsoft.com/office/drawing/2014/main" id="{FD7340A2-CE5E-614E-97D4-877DAA3FE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488" y="2060575"/>
            <a:ext cx="4129087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E4B55-3340-9792-EA86-68486BAAF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Συμπερίληψη στην ηλεκτρονική μάθηση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75B0-CE0A-AB91-4819-6B3EEEFFA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9" y="2060575"/>
            <a:ext cx="4752652" cy="4176713"/>
          </a:xfrm>
        </p:spPr>
        <p:txBody>
          <a:bodyPr/>
          <a:lstStyle/>
          <a:p>
            <a:r>
              <a:rPr lang="el-GR" dirty="0"/>
              <a:t>Καθολικός Σχεδιασμός για τη Μάθηση</a:t>
            </a:r>
          </a:p>
          <a:p>
            <a:pPr lvl="1"/>
            <a:r>
              <a:rPr lang="en-US" dirty="0"/>
              <a:t>Universal Design for Learning</a:t>
            </a:r>
            <a:endParaRPr lang="el-GR" dirty="0"/>
          </a:p>
          <a:p>
            <a:r>
              <a:rPr lang="el-GR" dirty="0"/>
              <a:t>Οδηγίες</a:t>
            </a:r>
          </a:p>
          <a:p>
            <a:pPr lvl="1"/>
            <a:r>
              <a:rPr lang="el-GR" dirty="0"/>
              <a:t>Για τη συμπερίληψη μαθητών με Ειδικές Εκπαιδευτικές Ανάγκες στη διαδικτυακή τάξη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E33FC3-3A00-385D-8E62-3AC24B63B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6285" y="2060575"/>
            <a:ext cx="4188326" cy="302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59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BB886F39-707B-2E4E-B9E9-7D215FFF06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Διδασκαλία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B79A4DAC-F1A9-6344-B492-5CEE957B1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Διαλέξεις και συζήτηση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Ελληνικά/αγγλικά</a:t>
            </a:r>
          </a:p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Βιβλιογραφία</a:t>
            </a: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Διαφάνειες στο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Open </a:t>
            </a:r>
            <a:r>
              <a:rPr lang="en-US" altLang="en-US" i="1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Class</a:t>
            </a:r>
          </a:p>
        </p:txBody>
      </p:sp>
      <p:pic>
        <p:nvPicPr>
          <p:cNvPr id="48131" name="Picture 1" descr="Εικόνα του eClass">
            <a:extLst>
              <a:ext uri="{FF2B5EF4-FFF2-40B4-BE49-F238E27FC236}">
                <a16:creationId xmlns:a16="http://schemas.microsoft.com/office/drawing/2014/main" id="{FC8C556B-20FA-624E-BED5-A09502E5D9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2060575"/>
            <a:ext cx="44878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8BA19586-CA94-A346-B400-4FEEAB7AE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895350"/>
            <a:ext cx="8785225" cy="641350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Σύνοψη διάλεξης</a:t>
            </a:r>
          </a:p>
        </p:txBody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id="{9BAE06BE-ADEE-B443-9BC4-D55E7698E3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Γνωριμία</a:t>
            </a: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εγώ, εσείς, εμείς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αυτοί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Επανάληψη των προηγουμένων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μαθήματα, γνώσεις</a:t>
            </a:r>
          </a:p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Εισαγωγή στο μάθημα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what, why, how</a:t>
            </a:r>
          </a:p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Συζήτηση</a:t>
            </a:r>
          </a:p>
        </p:txBody>
      </p:sp>
      <p:pic>
        <p:nvPicPr>
          <p:cNvPr id="3077" name="Picture 12" descr="shaking-hands">
            <a:extLst>
              <a:ext uri="{FF2B5EF4-FFF2-40B4-BE49-F238E27FC236}">
                <a16:creationId xmlns:a16="http://schemas.microsoft.com/office/drawing/2014/main" id="{F674601D-BD78-8345-9277-FCC0A531A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9613" y="2060575"/>
            <a:ext cx="1905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13">
            <a:extLst>
              <a:ext uri="{FF2B5EF4-FFF2-40B4-BE49-F238E27FC236}">
                <a16:creationId xmlns:a16="http://schemas.microsoft.com/office/drawing/2014/main" id="{C6E10969-D494-364A-80D2-298BECF55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060575"/>
            <a:ext cx="4897437" cy="863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FF5AFAE5-4142-AD4E-922E-4564784B5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Εργασία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839AEDC4-BE16-5846-B901-7D9AA25C12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2060575"/>
            <a:ext cx="6624637" cy="4176713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Ανάπτυξη ηλεκτρονικού μαθήματος</a:t>
            </a: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Θα δοθούν αναλυτικές οδηγίες, θα υπάρχει υποστήριξη με ώρες εργαστηρίου και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email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Ατομική και υποχρεωτική για να περάσετε το μάθημα – φυσικά μαζί με τις γραπτές εξετάσεις</a:t>
            </a:r>
          </a:p>
        </p:txBody>
      </p:sp>
      <p:pic>
        <p:nvPicPr>
          <p:cNvPr id="50179" name="Picture 3" descr="Εικόνα με τα εργαλεία του Moodle">
            <a:extLst>
              <a:ext uri="{FF2B5EF4-FFF2-40B4-BE49-F238E27FC236}">
                <a16:creationId xmlns:a16="http://schemas.microsoft.com/office/drawing/2014/main" id="{ED84F1CF-EA3F-024D-8C36-DF89AD30A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5513" y="2060575"/>
            <a:ext cx="16176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 descr="Ηλεκτρονικό μάθημα στην πλατφόρμα Moodle">
            <a:extLst>
              <a:ext uri="{FF2B5EF4-FFF2-40B4-BE49-F238E27FC236}">
                <a16:creationId xmlns:a16="http://schemas.microsoft.com/office/drawing/2014/main" id="{1075197B-BA71-9A4B-B82F-FB6BAB972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4292600"/>
            <a:ext cx="62293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53FBA498-018C-8442-83A6-E3CF4A740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Ενδεικτική Βιβλιογραφία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35F0B6D2-14D9-004A-9A61-71504ED18B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Μακρή Α.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&amp; Βλαχόπουλος Δ. (2017). </a:t>
            </a: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2"/>
              </a:rPr>
              <a:t>Ηλεκτρονική μάθηση: η πολυσημία και πολυπλοκότητα της έννοιας</a:t>
            </a: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9</a:t>
            </a:r>
            <a:r>
              <a:rPr lang="el-GR" altLang="en-US" sz="2000" baseline="30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ο</a:t>
            </a: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Διεθνές Συνέδριο για την Ανοικτή &amp; εξ Αποστάσεως Εκπαίδευση (Αθήνα, 23-26/11/2017), Τόμος 5, Μέρος 5Α, 133-147.</a:t>
            </a:r>
          </a:p>
          <a:p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Λιοναράκης Α. (2006). </a:t>
            </a: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3"/>
              </a:rPr>
              <a:t>Η Θεωρία της εξ αποστάσεως εκπαίδευσης και η πολυπλοκότητα της πολυμορφικής διάστασής της</a:t>
            </a:r>
            <a:r>
              <a:rPr lang="el-GR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Στο Λιοναράκης Α. (Επιμ.), Ανοιχτή και Εξ αποστάσεως Εκπαίδευση - Στοιχεία Θεωρίας και Πράξης, Αθήνα: Προπομπός, 7-41. </a:t>
            </a:r>
          </a:p>
          <a:p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Hodges, C., Moore, S., Lockee, B., Trust, T., &amp; Bond, A. (2020). 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4"/>
              </a:rPr>
              <a:t>The Difference Between Emergency Remote Teaching and Online Learning</a:t>
            </a:r>
            <a:r>
              <a:rPr lang="en-US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. EDUCAUSE Review.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38C5BCCF-C4F1-FF47-86E7-ECF7CD65A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895350"/>
            <a:ext cx="8785225" cy="641350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</a:rPr>
              <a:t>Συζήτηση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39570CA0-335F-3449-84B2-40BFA1D576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9" y="2060575"/>
            <a:ext cx="4608636" cy="4176713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</a:rPr>
              <a:t>Εσείς</a:t>
            </a: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</a:rPr>
              <a:t>Ερωτήσεις???</a:t>
            </a: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</a:rPr>
              <a:t>Γράψτε μια ερώτηση που σας δημιουργήθηκε κατά τη διάρκεια του σημερινού μαθήματος</a:t>
            </a:r>
          </a:p>
        </p:txBody>
      </p:sp>
      <p:pic>
        <p:nvPicPr>
          <p:cNvPr id="7" name="Picture 6" descr="Σύνδεσμος σε ένα MentiMeter για να γράψετε μια ερώτηση για το σημερινό μάθημα">
            <a:extLst>
              <a:ext uri="{FF2B5EF4-FFF2-40B4-BE49-F238E27FC236}">
                <a16:creationId xmlns:a16="http://schemas.microsoft.com/office/drawing/2014/main" id="{B83A1AE9-1E52-3C3F-37D5-B964C6DCF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0000" y="2060575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9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03F64-0E3D-21E2-DDBF-4E81A557C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EF21CFE1-7428-A18B-5020-1365D30E87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895350"/>
            <a:ext cx="8785225" cy="641350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</a:rPr>
              <a:t>Συζήτηση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2042C7A6-F662-DCD7-7154-CDDFDEA50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</a:rPr>
              <a:t>Εγώ</a:t>
            </a: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</a:rPr>
              <a:t>"Συμβουλές</a:t>
            </a:r>
            <a:r>
              <a:rPr lang="en-US" altLang="en-US" dirty="0">
                <a:latin typeface="Calibri" panose="020F0502020204030204" pitchFamily="34" charset="0"/>
              </a:rPr>
              <a:t>"</a:t>
            </a:r>
          </a:p>
          <a:p>
            <a:pPr lvl="2" eaLnBrk="1" hangingPunct="1"/>
            <a:r>
              <a:rPr lang="el-GR" altLang="en-US" dirty="0">
                <a:latin typeface="Calibri" panose="020F0502020204030204" pitchFamily="34" charset="0"/>
              </a:rPr>
              <a:t>Ζήστε το Πανεπιστήμιο</a:t>
            </a:r>
          </a:p>
          <a:p>
            <a:pPr lvl="2" eaLnBrk="1" hangingPunct="1"/>
            <a:r>
              <a:rPr lang="el-GR" altLang="en-US" dirty="0">
                <a:latin typeface="Calibri" panose="020F0502020204030204" pitchFamily="34" charset="0"/>
              </a:rPr>
              <a:t>Αλλάξτε τον κόσμο...</a:t>
            </a:r>
          </a:p>
        </p:txBody>
      </p:sp>
      <p:pic>
        <p:nvPicPr>
          <p:cNvPr id="3" name="Picture 2" descr="Εικόνα από σχολείο στη Γάζα">
            <a:extLst>
              <a:ext uri="{FF2B5EF4-FFF2-40B4-BE49-F238E27FC236}">
                <a16:creationId xmlns:a16="http://schemas.microsoft.com/office/drawing/2014/main" id="{37DD394C-87CA-5D1D-A0F1-27F69033CF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086595"/>
            <a:ext cx="4651424" cy="309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94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6E900D9E-4ED1-1641-8BC5-C0A280DB843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47738"/>
            <a:ext cx="7772400" cy="641350"/>
          </a:xfrm>
        </p:spPr>
        <p:txBody>
          <a:bodyPr/>
          <a:lstStyle/>
          <a:p>
            <a:pPr algn="ctr"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Καλό απόγευμα 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Wingdings" pitchFamily="2" charset="2"/>
              </a:rPr>
              <a:t>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54275" name="Picture 1">
            <a:extLst>
              <a:ext uri="{FF2B5EF4-FFF2-40B4-BE49-F238E27FC236}">
                <a16:creationId xmlns:a16="http://schemas.microsoft.com/office/drawing/2014/main" id="{D1BC68B7-CD32-5B44-B8D0-C86398518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687" y="2132856"/>
            <a:ext cx="4420625" cy="39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5CC874D3-14B7-024D-8D4A-2BEACEA71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895350"/>
            <a:ext cx="8785225" cy="641350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</a:rPr>
              <a:t>Εγώ...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4D2F3590-E140-5D48-A27C-AEBF709D78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Lucida Grande" panose="020B0600040502020204" pitchFamily="34" charset="0"/>
              <a:buChar char="￭"/>
            </a:pPr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Χαράλαμπος Καραγιαννίδης</a:t>
            </a: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Καθηγητής ΠΘ-ΠΤΕΑ (&gt;2005)</a:t>
            </a:r>
          </a:p>
          <a:p>
            <a:pPr lvl="2" eaLnBrk="1" hangingPunct="1"/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Εφαρμογές ΤΠΕ στην Εκπαίδευση και την Ειδική Αγωγή</a:t>
            </a: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Ώρες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 </a:t>
            </a:r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Συνεργασίας</a:t>
            </a:r>
            <a:endParaRPr lang="en-US" altLang="en-US" dirty="0">
              <a:latin typeface="Calibri" panose="020F0502020204030204" pitchFamily="34" charset="0"/>
              <a:sym typeface="Wingdings" pitchFamily="2" charset="2"/>
            </a:endParaRPr>
          </a:p>
          <a:p>
            <a:pPr lvl="2" eaLnBrk="1" hangingPunct="1"/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Τρίτη 18</a:t>
            </a:r>
            <a:r>
              <a:rPr lang="el-GR" altLang="en-US" baseline="30000" dirty="0">
                <a:latin typeface="Calibri" panose="020F0502020204030204" pitchFamily="34" charset="0"/>
                <a:sym typeface="Wingdings" pitchFamily="2" charset="2"/>
              </a:rPr>
              <a:t>00</a:t>
            </a:r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-20</a:t>
            </a:r>
            <a:r>
              <a:rPr lang="el-GR" altLang="en-US" baseline="30000" dirty="0">
                <a:latin typeface="Calibri" panose="020F0502020204030204" pitchFamily="34" charset="0"/>
                <a:sym typeface="Wingdings" pitchFamily="2" charset="2"/>
              </a:rPr>
              <a:t>00</a:t>
            </a:r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 (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MS Teams)</a:t>
            </a:r>
          </a:p>
          <a:p>
            <a:pPr lvl="2" eaLnBrk="1" hangingPunct="1"/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Παρασκευή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 1</a:t>
            </a:r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0</a:t>
            </a:r>
            <a:r>
              <a:rPr lang="en-US" altLang="en-US" baseline="30000" dirty="0">
                <a:latin typeface="Calibri" panose="020F0502020204030204" pitchFamily="34" charset="0"/>
                <a:sym typeface="Wingdings" pitchFamily="2" charset="2"/>
              </a:rPr>
              <a:t>00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-1</a:t>
            </a:r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2</a:t>
            </a:r>
            <a:r>
              <a:rPr lang="en-US" altLang="en-US" baseline="30000" dirty="0">
                <a:latin typeface="Calibri" panose="020F0502020204030204" pitchFamily="34" charset="0"/>
                <a:sym typeface="Wingdings" pitchFamily="2" charset="2"/>
              </a:rPr>
              <a:t>00 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(</a:t>
            </a:r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Κτίριο Ρ. Ιμβριώτη, 2</a:t>
            </a:r>
            <a:r>
              <a:rPr lang="el-GR" altLang="en-US" baseline="30000" dirty="0">
                <a:latin typeface="Calibri" panose="020F0502020204030204" pitchFamily="34" charset="0"/>
                <a:sym typeface="Wingdings" pitchFamily="2" charset="2"/>
              </a:rPr>
              <a:t>ος</a:t>
            </a:r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 όροφος, Γραφείο 13)</a:t>
            </a:r>
            <a:endParaRPr lang="en-US" altLang="en-US" dirty="0">
              <a:latin typeface="Calibri" panose="020F0502020204030204" pitchFamily="34" charset="0"/>
              <a:sym typeface="Wingdings" pitchFamily="2" charset="2"/>
            </a:endParaRP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Email: </a:t>
            </a:r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karagian@uth.gr</a:t>
            </a:r>
            <a:endParaRPr lang="en-US" altLang="en-US" dirty="0">
              <a:latin typeface="Calibri" panose="020F0502020204030204" pitchFamily="34" charset="0"/>
              <a:sym typeface="Wingdings" pitchFamily="2" charset="2"/>
            </a:endParaRPr>
          </a:p>
          <a:p>
            <a:pPr lvl="2" eaLnBrk="1" hangingPunct="1"/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Από τον λογαριασμό σας στο 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uth.gr, </a:t>
            </a:r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με θέμα (</a:t>
            </a:r>
            <a:r>
              <a:rPr lang="en-US" altLang="en-US" dirty="0">
                <a:latin typeface="Calibri" panose="020F0502020204030204" pitchFamily="34" charset="0"/>
                <a:sym typeface="Wingdings" pitchFamily="2" charset="2"/>
              </a:rPr>
              <a:t>subject) </a:t>
            </a:r>
            <a:r>
              <a:rPr lang="el-GR" altLang="en-US" dirty="0">
                <a:latin typeface="Calibri" panose="020F0502020204030204" pitchFamily="34" charset="0"/>
                <a:sym typeface="Wingdings" pitchFamily="2" charset="2"/>
              </a:rPr>
              <a:t>και αναφορά στο μάθημα που σας ενδιαφέρει</a:t>
            </a:r>
            <a:endParaRPr lang="en-US" altLang="en-US" dirty="0">
              <a:latin typeface="Calibri" panose="020F0502020204030204" pitchFamily="34" charset="0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04CD-D864-8C49-AA4B-3B42FBE4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Εσείς?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9239B-4D0B-EF42-AB30-399753DD1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Ποιοι είστε?</a:t>
            </a:r>
          </a:p>
          <a:p>
            <a:pPr lvl="1"/>
            <a:r>
              <a:rPr lang="el-GR" dirty="0"/>
              <a:t>Από που είστε?</a:t>
            </a:r>
          </a:p>
          <a:p>
            <a:r>
              <a:rPr lang="el-GR" dirty="0"/>
              <a:t>Γιατί διαλέξατε το μάθημα?</a:t>
            </a:r>
          </a:p>
          <a:p>
            <a:pPr lvl="1"/>
            <a:r>
              <a:rPr lang="el-GR" dirty="0"/>
              <a:t>Τι γνωρίζετε?</a:t>
            </a:r>
          </a:p>
          <a:p>
            <a:pPr lvl="1"/>
            <a:r>
              <a:rPr lang="el-GR" dirty="0"/>
              <a:t>Τι περιμένετε?</a:t>
            </a:r>
          </a:p>
          <a:p>
            <a:r>
              <a:rPr lang="el-GR" dirty="0"/>
              <a:t>Γράψτε μας τις σκέψεις σας</a:t>
            </a:r>
            <a:endParaRPr lang="en-US" dirty="0"/>
          </a:p>
          <a:p>
            <a:pPr lvl="1"/>
            <a:r>
              <a:rPr lang="en-GB" dirty="0">
                <a:hlinkClick r:id="rId2"/>
              </a:rPr>
              <a:t>bit.ly/EL2025-1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903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93CA0BEF-2C1C-9B47-9E32-359068E8B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895350"/>
            <a:ext cx="8785225" cy="641350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Εμείς…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7CCDF05C-35DE-994D-9F92-02D7B17ED1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Remember...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Char char="J"/>
            </a:pPr>
            <a:r>
              <a:rPr lang="el-GR" altLang="en-US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Δεν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είστε υποχρεωμένοι να περάσετε το μάθημα</a:t>
            </a:r>
          </a:p>
          <a:p>
            <a:pPr lvl="1" eaLnBrk="1" hangingPunct="1">
              <a:buFont typeface="Wingdings" pitchFamily="2" charset="2"/>
              <a:buChar char="J"/>
            </a:pPr>
            <a:r>
              <a:rPr lang="el-GR" altLang="en-US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Δεν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είστε υποχρεωμένοι να παρακολουθήσετε το μάθημα</a:t>
            </a:r>
          </a:p>
          <a:p>
            <a:pPr lvl="1" eaLnBrk="1" hangingPunct="1"/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Char char="L"/>
            </a:pPr>
            <a:r>
              <a:rPr lang="el-GR" altLang="en-US" dirty="0">
                <a:solidFill>
                  <a:srgbClr val="0000FF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Είστε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"υποχρεωμένοι" να σέβεστε τους συναδέλφους σας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C3253B69-9093-1246-BF61-05C58D271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895350"/>
            <a:ext cx="8785225" cy="641350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Αυτοί…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8EE39E99-619D-CD49-8961-7CDC1ECF2E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2060575"/>
            <a:ext cx="8785225" cy="504825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Μάθετε (ή θυμηθείτε) αγγλικά</a:t>
            </a:r>
          </a:p>
        </p:txBody>
      </p:sp>
      <p:grpSp>
        <p:nvGrpSpPr>
          <p:cNvPr id="15363" name="Group 7" descr="Εικόνα που δείχνει πόσο περισσότερα αποτελέσματα έχουμε στο Google στα αγγλικά (απ’ ότι στα ελληνικα)">
            <a:extLst>
              <a:ext uri="{FF2B5EF4-FFF2-40B4-BE49-F238E27FC236}">
                <a16:creationId xmlns:a16="http://schemas.microsoft.com/office/drawing/2014/main" id="{BB5D85A2-4831-AC44-8C65-20A2BC38A9F9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2852738"/>
            <a:ext cx="8774113" cy="3384550"/>
            <a:chOff x="116" y="1797"/>
            <a:chExt cx="5527" cy="2132"/>
          </a:xfrm>
        </p:grpSpPr>
        <p:pic>
          <p:nvPicPr>
            <p:cNvPr id="15364" name="Picture 4">
              <a:extLst>
                <a:ext uri="{FF2B5EF4-FFF2-40B4-BE49-F238E27FC236}">
                  <a16:creationId xmlns:a16="http://schemas.microsoft.com/office/drawing/2014/main" id="{3D5DEF33-4C83-7F4F-9A23-8F45F37AE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1797"/>
              <a:ext cx="5527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5" name="Picture 5">
              <a:extLst>
                <a:ext uri="{FF2B5EF4-FFF2-40B4-BE49-F238E27FC236}">
                  <a16:creationId xmlns:a16="http://schemas.microsoft.com/office/drawing/2014/main" id="{68B8E9BC-91F6-9C4D-9A42-B5CC38687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2614"/>
              <a:ext cx="5527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" name="Picture 6">
              <a:extLst>
                <a:ext uri="{FF2B5EF4-FFF2-40B4-BE49-F238E27FC236}">
                  <a16:creationId xmlns:a16="http://schemas.microsoft.com/office/drawing/2014/main" id="{955DABE7-AD28-E140-B8B7-9753B7CB6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" y="3342"/>
              <a:ext cx="1000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1B9BA0DE-A926-6643-BFA7-FE057ED90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895350"/>
            <a:ext cx="8785225" cy="641350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Σύνοψη διάλεξης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28BC1EFB-B1BF-C847-87AB-A690BD6234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Γνωριμία</a:t>
            </a: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εγώ, εσείς, εμείς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, </a:t>
            </a: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αυτοί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Επανάληψη των προηγουμένων</a:t>
            </a:r>
            <a:endParaRPr lang="en-US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μαθήματα, γνώσεις</a:t>
            </a:r>
          </a:p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Εισαγωγή στο μάθημα</a:t>
            </a:r>
          </a:p>
          <a:p>
            <a:pPr lvl="1" eaLnBrk="1" hangingPunct="1"/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what, why, how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Συζήτηση</a:t>
            </a:r>
          </a:p>
        </p:txBody>
      </p:sp>
      <p:grpSp>
        <p:nvGrpSpPr>
          <p:cNvPr id="71690" name="Group 10">
            <a:extLst>
              <a:ext uri="{FF2B5EF4-FFF2-40B4-BE49-F238E27FC236}">
                <a16:creationId xmlns:a16="http://schemas.microsoft.com/office/drawing/2014/main" id="{1A4AEF97-BAF5-6343-B9DA-354A3ACDC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179388" y="2060575"/>
            <a:ext cx="8763000" cy="2643188"/>
            <a:chOff x="113" y="1298"/>
            <a:chExt cx="5520" cy="1665"/>
          </a:xfrm>
        </p:grpSpPr>
        <p:sp>
          <p:nvSpPr>
            <p:cNvPr id="17412" name="Rectangle 6">
              <a:extLst>
                <a:ext uri="{FF2B5EF4-FFF2-40B4-BE49-F238E27FC236}">
                  <a16:creationId xmlns:a16="http://schemas.microsoft.com/office/drawing/2014/main" id="{6C4B247B-69F2-D049-8301-0B8E49B56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" y="1888"/>
              <a:ext cx="3085" cy="54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ctr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pic>
          <p:nvPicPr>
            <p:cNvPr id="17413" name="Picture 9" descr="cartoon1">
              <a:extLst>
                <a:ext uri="{FF2B5EF4-FFF2-40B4-BE49-F238E27FC236}">
                  <a16:creationId xmlns:a16="http://schemas.microsoft.com/office/drawing/2014/main" id="{9798A653-C7C5-A849-979D-9F8284571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1298"/>
              <a:ext cx="2209" cy="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48FF5846-257B-A348-8A2A-95F5C7AC3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895350"/>
            <a:ext cx="8785225" cy="641350"/>
          </a:xfrm>
        </p:spPr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ΠΘ-ΠΤΕΑ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1701D71A-2981-6C49-BB78-1325B379F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Μαθήματα Πληροφορικής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1	ΤΠΕ στην Εκπαίδευση &amp; την Ειδική Αγωγή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	Εκπαιδευτικό Λογισμικό &amp; Εφαρμογές</a:t>
            </a:r>
            <a:endParaRPr lang="el-GR" altLang="en-US" dirty="0">
              <a:solidFill>
                <a:srgbClr val="FF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l-GR" altLang="en-US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3	Ηλεκτρονική Μάθηση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5	ΤΝ στην Εκπαίδευση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8	Ανάπτυξη εφαρμογών για την ΕΕΑ</a:t>
            </a:r>
            <a:endParaRPr lang="en-US" altLang="en-US" dirty="0">
              <a:solidFill>
                <a:schemeClr val="bg2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ECDL</a:t>
            </a:r>
            <a:endParaRPr lang="el-GR" altLang="en-US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l-GR" altLang="en-US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Πιστοποιητικό Ψηφιακών Δεξιοτήτων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2395</TotalTime>
  <Words>1060</Words>
  <Application>Microsoft Macintosh PowerPoint</Application>
  <PresentationFormat>On-screen Show (4:3)</PresentationFormat>
  <Paragraphs>200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ＭＳ Ｐゴシック</vt:lpstr>
      <vt:lpstr>Arial</vt:lpstr>
      <vt:lpstr>Calibri</vt:lpstr>
      <vt:lpstr>Lucida Grande</vt:lpstr>
      <vt:lpstr>Wingdings</vt:lpstr>
      <vt:lpstr>Default Design</vt:lpstr>
      <vt:lpstr>Διάλεξη 1 Εισαγωγή  Ηλεκτρονική Μάθηση</vt:lpstr>
      <vt:lpstr>Volos image</vt:lpstr>
      <vt:lpstr>Σύνοψη διάλεξης</vt:lpstr>
      <vt:lpstr>Εγώ...</vt:lpstr>
      <vt:lpstr>Εσείς?</vt:lpstr>
      <vt:lpstr>Εμείς…</vt:lpstr>
      <vt:lpstr>Αυτοί…</vt:lpstr>
      <vt:lpstr>Σύνοψη διάλεξης</vt:lpstr>
      <vt:lpstr>ΠΘ-ΠΤΕΑ</vt:lpstr>
      <vt:lpstr>1 ΤΠΕ στην Εκπαίδευση &amp; την Ειδική Αγωγή</vt:lpstr>
      <vt:lpstr>Δηλαδή</vt:lpstr>
      <vt:lpstr>2 Εκπαιδευτικό Λογισμικό &amp; Εφαρμογές</vt:lpstr>
      <vt:lpstr>Δηλαδή</vt:lpstr>
      <vt:lpstr>5 ΤΝ στην Εκπαίδευση</vt:lpstr>
      <vt:lpstr>8 Ανάπτυξη Εφαρμογών για την ΕΕΑ</vt:lpstr>
      <vt:lpstr>Σύνοψη διάλεξης</vt:lpstr>
      <vt:lpstr>Στο μάθημα αυτό θα μάθουμε</vt:lpstr>
      <vt:lpstr>Δηλαδή</vt:lpstr>
      <vt:lpstr>Ας θυμηθούμε...</vt:lpstr>
      <vt:lpstr>Περιβάλλοντα ηλεκτρονικής μάθησης</vt:lpstr>
      <vt:lpstr>Συστ. διαχείρισης μάθησης/περιεχομένου</vt:lpstr>
      <vt:lpstr>Πρότυπα μαθησιακών τεχνολογιών</vt:lpstr>
      <vt:lpstr>Learning analytics</vt:lpstr>
      <vt:lpstr>Μάθηση μέσω φορητών συσκευών</vt:lpstr>
      <vt:lpstr>MOOC</vt:lpstr>
      <vt:lpstr>Συνεργατικά περιβάλλοντα μάθησης</vt:lpstr>
      <vt:lpstr>Εξατομικευμένη μάθηση</vt:lpstr>
      <vt:lpstr>Συμπερίληψη στην ηλεκτρονική μάθηση</vt:lpstr>
      <vt:lpstr>Διδασκαλία</vt:lpstr>
      <vt:lpstr>Εργασία</vt:lpstr>
      <vt:lpstr>Ενδεικτική Βιβλιογραφία</vt:lpstr>
      <vt:lpstr>Συζήτηση</vt:lpstr>
      <vt:lpstr>Συζήτηση</vt:lpstr>
      <vt:lpstr>Καλό απόγευμα </vt:lpstr>
    </vt:vector>
  </TitlesOfParts>
  <Company>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karagian</dc:creator>
  <cp:lastModifiedBy>Charalampos Karagiannidis</cp:lastModifiedBy>
  <cp:revision>393</cp:revision>
  <dcterms:created xsi:type="dcterms:W3CDTF">2008-08-21T22:15:58Z</dcterms:created>
  <dcterms:modified xsi:type="dcterms:W3CDTF">2025-09-26T08:51:09Z</dcterms:modified>
</cp:coreProperties>
</file>