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3/16/2024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54762"/>
          </a:xfrm>
        </p:spPr>
        <p:txBody>
          <a:bodyPr>
            <a:normAutofit/>
          </a:bodyPr>
          <a:lstStyle/>
          <a:p>
            <a:r>
              <a:rPr lang="el-GR" sz="7200" dirty="0">
                <a:effectLst/>
                <a:latin typeface="+mn-lt"/>
              </a:rPr>
              <a:t>3. Η ακρόπολη των Μυκηνών</a:t>
            </a:r>
          </a:p>
        </p:txBody>
      </p:sp>
    </p:spTree>
    <p:extLst>
      <p:ext uri="{BB962C8B-B14F-4D97-AF65-F5344CB8AC3E}">
        <p14:creationId xmlns:p14="http://schemas.microsoft.com/office/powerpoint/2010/main" val="423238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a:r>
              <a:rPr lang="el-GR" sz="1600" b="0" dirty="0">
                <a:solidFill>
                  <a:schemeClr val="bg1"/>
                </a:solidFill>
                <a:effectLst/>
                <a:latin typeface="+mn-lt"/>
              </a:rPr>
              <a:t>Στην Πελοπόννησο, στη βόρεια πλευρά του κάμπου του Άργους, βρίσκονται οι Μυκή-</a:t>
            </a:r>
            <a:br>
              <a:rPr lang="el-GR" sz="1600" b="0" dirty="0">
                <a:solidFill>
                  <a:schemeClr val="bg1"/>
                </a:solidFill>
                <a:effectLst/>
                <a:latin typeface="+mn-lt"/>
              </a:rPr>
            </a:br>
            <a:r>
              <a:rPr lang="el-GR" sz="1600" b="0" dirty="0">
                <a:solidFill>
                  <a:schemeClr val="bg1"/>
                </a:solidFill>
                <a:effectLst/>
                <a:latin typeface="+mn-lt"/>
              </a:rPr>
              <a:t>νες. Σήμερα εκεί υπάρχουν μόνο ερείπια. Όμως, πριν από πολλά χρόνια, υπήρχε εκεί μια</a:t>
            </a:r>
            <a:br>
              <a:rPr lang="el-GR" sz="1600" b="0" dirty="0">
                <a:solidFill>
                  <a:schemeClr val="bg1"/>
                </a:solidFill>
                <a:effectLst/>
                <a:latin typeface="+mn-lt"/>
              </a:rPr>
            </a:br>
            <a:r>
              <a:rPr lang="el-GR" sz="1600" b="0" dirty="0">
                <a:solidFill>
                  <a:schemeClr val="bg1"/>
                </a:solidFill>
                <a:effectLst/>
                <a:latin typeface="+mn-lt"/>
              </a:rPr>
              <a:t>σπουδαία πόλη, που ήταν το μεγαλύτερο κέντρο του Μυκηναϊκού πολιτισμού.</a:t>
            </a:r>
            <a:br>
              <a:rPr lang="el-GR" sz="1600" b="0" dirty="0">
                <a:solidFill>
                  <a:schemeClr val="bg1"/>
                </a:solidFill>
                <a:effectLst/>
                <a:latin typeface="+mn-lt"/>
              </a:rPr>
            </a:br>
            <a:r>
              <a:rPr lang="el-GR" sz="1600" b="0" dirty="0">
                <a:solidFill>
                  <a:schemeClr val="bg1"/>
                </a:solidFill>
                <a:effectLst/>
                <a:latin typeface="+mn-lt"/>
              </a:rPr>
              <a:t>Η ακρόπολη των Μυκηνών χτίστηκε πάνω σε έναν λόφο και ήταν περιτριγυρισμένη από</a:t>
            </a:r>
            <a:br>
              <a:rPr lang="el-GR" sz="1600" b="0" dirty="0">
                <a:solidFill>
                  <a:schemeClr val="bg1"/>
                </a:solidFill>
                <a:effectLst/>
                <a:latin typeface="+mn-lt"/>
              </a:rPr>
            </a:br>
            <a:r>
              <a:rPr lang="el-GR" sz="1600" b="0" dirty="0">
                <a:solidFill>
                  <a:schemeClr val="bg1"/>
                </a:solidFill>
                <a:effectLst/>
                <a:latin typeface="+mn-lt"/>
              </a:rPr>
              <a:t>γερά τείχη. Ήταν τόσο μεγάλες οι πέτρες αυτών των τειχών, που οι άνθρωποι πίστευαν ότι θα</a:t>
            </a:r>
            <a:br>
              <a:rPr lang="el-GR" sz="1600" b="0" dirty="0">
                <a:solidFill>
                  <a:schemeClr val="bg1"/>
                </a:solidFill>
                <a:effectLst/>
                <a:latin typeface="+mn-lt"/>
              </a:rPr>
            </a:br>
            <a:r>
              <a:rPr lang="el-GR" sz="1600" b="0" dirty="0">
                <a:solidFill>
                  <a:schemeClr val="bg1"/>
                </a:solidFill>
                <a:effectLst/>
                <a:latin typeface="+mn-lt"/>
              </a:rPr>
              <a:t>τα έφτιαξαν κύκλωπες. Γι’ αυτό τα λένε μέχρι σήμερα κυκλώπεια τείχη. Τη μεγάλη πύλη</a:t>
            </a:r>
            <a:br>
              <a:rPr lang="el-GR" sz="1600" b="0" dirty="0">
                <a:solidFill>
                  <a:schemeClr val="bg1"/>
                </a:solidFill>
                <a:effectLst/>
                <a:latin typeface="+mn-lt"/>
              </a:rPr>
            </a:br>
            <a:r>
              <a:rPr lang="el-GR" sz="1600" b="0" dirty="0">
                <a:solidFill>
                  <a:schemeClr val="bg1"/>
                </a:solidFill>
                <a:effectLst/>
                <a:latin typeface="+mn-lt"/>
              </a:rPr>
              <a:t>του τείχους στόλιζαν δυο πέτρινα λιοντάρια, που παραμένουν στη θέση τους μέχρι σήμερα.</a:t>
            </a:r>
            <a:br>
              <a:rPr lang="el-GR" sz="1600" b="0" dirty="0">
                <a:solidFill>
                  <a:schemeClr val="bg1"/>
                </a:solidFill>
                <a:effectLst/>
                <a:latin typeface="+mn-lt"/>
              </a:rPr>
            </a:br>
            <a:r>
              <a:rPr lang="el-GR" sz="1600" b="0" dirty="0">
                <a:solidFill>
                  <a:schemeClr val="bg1"/>
                </a:solidFill>
                <a:effectLst/>
                <a:latin typeface="+mn-lt"/>
              </a:rPr>
              <a:t>Αυτή είναι η περίφημη πύλη των λεόντων.</a:t>
            </a:r>
            <a:br>
              <a:rPr lang="el-GR" sz="1600" b="0" dirty="0">
                <a:solidFill>
                  <a:schemeClr val="bg1"/>
                </a:solidFill>
                <a:effectLst/>
                <a:latin typeface="+mn-lt"/>
              </a:rPr>
            </a:br>
            <a:r>
              <a:rPr lang="el-GR" sz="1600" b="0" dirty="0">
                <a:solidFill>
                  <a:schemeClr val="bg1"/>
                </a:solidFill>
                <a:effectLst/>
                <a:latin typeface="+mn-lt"/>
              </a:rPr>
              <a:t>Μέσα στην ακρόπολη βρισκόταν το ανάκτορο, όπου κατοικούσε ο βασιλιάς με την</a:t>
            </a:r>
            <a:br>
              <a:rPr lang="el-GR" sz="1600" b="0" dirty="0">
                <a:solidFill>
                  <a:schemeClr val="bg1"/>
                </a:solidFill>
                <a:effectLst/>
                <a:latin typeface="+mn-lt"/>
              </a:rPr>
            </a:br>
            <a:r>
              <a:rPr lang="el-GR" sz="1600" b="0" dirty="0">
                <a:solidFill>
                  <a:schemeClr val="bg1"/>
                </a:solidFill>
                <a:effectLst/>
                <a:latin typeface="+mn-lt"/>
              </a:rPr>
              <a:t>οικογένειά του. Στο ισόγειο του ανακτόρου υπήρχε μια μεγάλη αίθουσα, το μέγαρο. Εκεί</a:t>
            </a:r>
            <a:br>
              <a:rPr lang="el-GR" sz="1600" b="0" dirty="0">
                <a:solidFill>
                  <a:schemeClr val="bg1"/>
                </a:solidFill>
                <a:effectLst/>
                <a:latin typeface="+mn-lt"/>
              </a:rPr>
            </a:br>
            <a:r>
              <a:rPr lang="el-GR" sz="1600" b="0" dirty="0">
                <a:solidFill>
                  <a:schemeClr val="bg1"/>
                </a:solidFill>
                <a:effectLst/>
                <a:latin typeface="+mn-lt"/>
              </a:rPr>
              <a:t>ήταν ο θρόνος του βασιλιά. Στο κέντρο της βρισκόταν μια στρογγυλή εστία, όπου έκαιγε η</a:t>
            </a:r>
            <a:br>
              <a:rPr lang="el-GR" sz="1600" b="0" dirty="0">
                <a:solidFill>
                  <a:schemeClr val="bg1"/>
                </a:solidFill>
                <a:effectLst/>
                <a:latin typeface="+mn-lt"/>
              </a:rPr>
            </a:br>
            <a:r>
              <a:rPr lang="el-GR" sz="1600" b="0" dirty="0">
                <a:solidFill>
                  <a:schemeClr val="bg1"/>
                </a:solidFill>
                <a:effectLst/>
                <a:latin typeface="+mn-lt"/>
              </a:rPr>
              <a:t>φωτιά. Εκεί ο βασιλιάς έκανε συμπόσια και διασκέδαζε με τους φίλους του. Δίπλα από το</a:t>
            </a:r>
            <a:br>
              <a:rPr lang="el-GR" sz="1600" b="0" dirty="0">
                <a:solidFill>
                  <a:schemeClr val="bg1"/>
                </a:solidFill>
                <a:effectLst/>
                <a:latin typeface="+mn-lt"/>
              </a:rPr>
            </a:br>
            <a:r>
              <a:rPr lang="el-GR" sz="1600" b="0" dirty="0">
                <a:solidFill>
                  <a:schemeClr val="bg1"/>
                </a:solidFill>
                <a:effectLst/>
                <a:latin typeface="+mn-lt"/>
              </a:rPr>
              <a:t>μέγαρο υπήρχαν πολλά δωμάτια και λουτρά για τη βασιλική οικογένεια. Οι τοίχοι του ανα-</a:t>
            </a:r>
            <a:br>
              <a:rPr lang="el-GR" sz="1600" b="0" dirty="0">
                <a:solidFill>
                  <a:schemeClr val="bg1"/>
                </a:solidFill>
                <a:effectLst/>
                <a:latin typeface="+mn-lt"/>
              </a:rPr>
            </a:br>
            <a:r>
              <a:rPr lang="el-GR" sz="1600" b="0" dirty="0">
                <a:solidFill>
                  <a:schemeClr val="bg1"/>
                </a:solidFill>
                <a:effectLst/>
                <a:latin typeface="+mn-lt"/>
              </a:rPr>
              <a:t>κτόρου ήταν στολισμένοι με όμορφες τοιχογραφίες που παρίσταναν πολεμικές σκηνές και</a:t>
            </a:r>
            <a:br>
              <a:rPr lang="el-GR" sz="1600" b="0" dirty="0">
                <a:solidFill>
                  <a:schemeClr val="bg1"/>
                </a:solidFill>
                <a:effectLst/>
                <a:latin typeface="+mn-lt"/>
              </a:rPr>
            </a:br>
            <a:r>
              <a:rPr lang="el-GR" sz="1600" b="0" dirty="0">
                <a:solidFill>
                  <a:schemeClr val="bg1"/>
                </a:solidFill>
                <a:effectLst/>
                <a:latin typeface="+mn-lt"/>
              </a:rPr>
              <a:t>σκηνές </a:t>
            </a:r>
            <a:r>
              <a:rPr lang="el-GR" sz="1600" b="0" dirty="0" smtClean="0">
                <a:solidFill>
                  <a:schemeClr val="bg1"/>
                </a:solidFill>
                <a:effectLst/>
                <a:latin typeface="+mn-lt"/>
              </a:rPr>
              <a:t>κυνηγιού.</a:t>
            </a:r>
            <a:r>
              <a:rPr lang="en-US" sz="1600" b="0" dirty="0" smtClean="0">
                <a:solidFill>
                  <a:schemeClr val="bg1"/>
                </a:solidFill>
                <a:effectLst/>
                <a:latin typeface="+mn-lt"/>
              </a:rPr>
              <a:t> </a:t>
            </a:r>
            <a:br>
              <a:rPr lang="en-US" sz="1600" b="0" dirty="0" smtClean="0">
                <a:solidFill>
                  <a:schemeClr val="bg1"/>
                </a:solidFill>
                <a:effectLst/>
                <a:latin typeface="+mn-lt"/>
              </a:rPr>
            </a:br>
            <a:r>
              <a:rPr lang="el-GR" sz="1600" b="0" dirty="0" smtClean="0">
                <a:solidFill>
                  <a:schemeClr val="bg1"/>
                </a:solidFill>
                <a:effectLst/>
                <a:latin typeface="+mn-lt"/>
              </a:rPr>
              <a:t>Μέσα </a:t>
            </a:r>
            <a:r>
              <a:rPr lang="el-GR" sz="1600" b="0" dirty="0">
                <a:solidFill>
                  <a:schemeClr val="bg1"/>
                </a:solidFill>
                <a:effectLst/>
                <a:latin typeface="+mn-lt"/>
              </a:rPr>
              <a:t>στην ακρόπολη υπήρχαν και αποθήκες, εργαστήρια, θησαυροφυλάκια, σπίτια </a:t>
            </a:r>
            <a:r>
              <a:rPr lang="el-GR" sz="1600" b="0" dirty="0" smtClean="0">
                <a:solidFill>
                  <a:schemeClr val="bg1"/>
                </a:solidFill>
                <a:effectLst/>
                <a:latin typeface="+mn-lt"/>
              </a:rPr>
              <a:t>για</a:t>
            </a:r>
            <a:r>
              <a:rPr lang="en-US" sz="1600" b="0" dirty="0" smtClean="0">
                <a:solidFill>
                  <a:schemeClr val="bg1"/>
                </a:solidFill>
                <a:effectLst/>
                <a:latin typeface="+mn-lt"/>
              </a:rPr>
              <a:t> </a:t>
            </a:r>
            <a:r>
              <a:rPr lang="el-GR" sz="1600" b="0" dirty="0" smtClean="0">
                <a:solidFill>
                  <a:schemeClr val="bg1"/>
                </a:solidFill>
                <a:effectLst/>
                <a:latin typeface="+mn-lt"/>
              </a:rPr>
              <a:t>τους </a:t>
            </a:r>
            <a:r>
              <a:rPr lang="el-GR" sz="1600" b="0" dirty="0">
                <a:solidFill>
                  <a:schemeClr val="bg1"/>
                </a:solidFill>
                <a:effectLst/>
                <a:latin typeface="+mn-lt"/>
              </a:rPr>
              <a:t>φρουρούς, τους αξιωματούχους, τους τεχνίτες και τους δούλους, υπόγειες </a:t>
            </a:r>
            <a:r>
              <a:rPr lang="el-GR" sz="1600" b="0" dirty="0" smtClean="0">
                <a:solidFill>
                  <a:schemeClr val="bg1"/>
                </a:solidFill>
                <a:effectLst/>
                <a:latin typeface="+mn-lt"/>
              </a:rPr>
              <a:t>δεξαμενές</a:t>
            </a:r>
            <a:r>
              <a:rPr lang="en-US" sz="1600" b="0" dirty="0" smtClean="0">
                <a:solidFill>
                  <a:schemeClr val="bg1"/>
                </a:solidFill>
                <a:effectLst/>
                <a:latin typeface="+mn-lt"/>
              </a:rPr>
              <a:t> </a:t>
            </a:r>
            <a:r>
              <a:rPr lang="el-GR" sz="1600" b="0" dirty="0" smtClean="0">
                <a:solidFill>
                  <a:schemeClr val="bg1"/>
                </a:solidFill>
                <a:effectLst/>
                <a:latin typeface="+mn-lt"/>
              </a:rPr>
              <a:t>νερού</a:t>
            </a:r>
            <a:r>
              <a:rPr lang="el-GR" sz="1600" b="0" dirty="0">
                <a:solidFill>
                  <a:schemeClr val="bg1"/>
                </a:solidFill>
                <a:effectLst/>
                <a:latin typeface="+mn-lt"/>
              </a:rPr>
              <a:t>, καθώς και το ιερό των </a:t>
            </a:r>
            <a:r>
              <a:rPr lang="el-GR" sz="1600" b="0" dirty="0" smtClean="0">
                <a:solidFill>
                  <a:schemeClr val="bg1"/>
                </a:solidFill>
                <a:effectLst/>
                <a:latin typeface="+mn-lt"/>
              </a:rPr>
              <a:t>θεών.</a:t>
            </a:r>
            <a:r>
              <a:rPr lang="en-US" sz="1600" b="0" dirty="0" smtClean="0">
                <a:solidFill>
                  <a:schemeClr val="bg1"/>
                </a:solidFill>
                <a:effectLst/>
                <a:latin typeface="+mn-lt"/>
              </a:rPr>
              <a:t> </a:t>
            </a:r>
            <a:r>
              <a:rPr lang="el-GR" sz="1600" b="0" dirty="0" smtClean="0">
                <a:solidFill>
                  <a:schemeClr val="bg1"/>
                </a:solidFill>
                <a:effectLst/>
                <a:latin typeface="+mn-lt"/>
              </a:rPr>
              <a:t>Η </a:t>
            </a:r>
            <a:r>
              <a:rPr lang="el-GR" sz="1600" b="0" dirty="0">
                <a:solidFill>
                  <a:schemeClr val="bg1"/>
                </a:solidFill>
                <a:effectLst/>
                <a:latin typeface="+mn-lt"/>
              </a:rPr>
              <a:t>πόλη των Μυκηνών, όπου ζούσε ο λαός, ήταν χτισμένη γύρω από την ακρόπολη. </a:t>
            </a:r>
            <a:r>
              <a:rPr lang="el-GR" sz="1600" b="0" dirty="0" smtClean="0">
                <a:solidFill>
                  <a:schemeClr val="bg1"/>
                </a:solidFill>
                <a:effectLst/>
                <a:latin typeface="+mn-lt"/>
              </a:rPr>
              <a:t>Οι</a:t>
            </a:r>
            <a:r>
              <a:rPr lang="en-US" sz="1600" b="0" dirty="0" smtClean="0">
                <a:solidFill>
                  <a:schemeClr val="bg1"/>
                </a:solidFill>
                <a:effectLst/>
                <a:latin typeface="+mn-lt"/>
              </a:rPr>
              <a:t> </a:t>
            </a:r>
            <a:r>
              <a:rPr lang="el-GR" sz="1600" b="0" dirty="0" smtClean="0">
                <a:solidFill>
                  <a:schemeClr val="bg1"/>
                </a:solidFill>
                <a:effectLst/>
                <a:latin typeface="+mn-lt"/>
              </a:rPr>
              <a:t>κάτοικοι </a:t>
            </a:r>
            <a:r>
              <a:rPr lang="el-GR" sz="1600" b="0" dirty="0">
                <a:solidFill>
                  <a:schemeClr val="bg1"/>
                </a:solidFill>
                <a:effectLst/>
                <a:latin typeface="+mn-lt"/>
              </a:rPr>
              <a:t>όμως, όταν πλησίαζαν εχθροί, έμπαιναν όλοι μέσα στην ακρόπολη για προστασία.</a:t>
            </a:r>
          </a:p>
        </p:txBody>
      </p:sp>
    </p:spTree>
    <p:extLst>
      <p:ext uri="{BB962C8B-B14F-4D97-AF65-F5344CB8AC3E}">
        <p14:creationId xmlns:p14="http://schemas.microsoft.com/office/powerpoint/2010/main" val="114254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935162"/>
          </a:xfrm>
        </p:spPr>
        <p:txBody>
          <a:bodyPr>
            <a:normAutofit/>
          </a:bodyPr>
          <a:lstStyle/>
          <a:p>
            <a:r>
              <a:rPr lang="el-GR" sz="3600" u="sng" dirty="0">
                <a:effectLst/>
                <a:latin typeface="+mn-lt"/>
              </a:rPr>
              <a:t>Η ακρόπολη των Μυκηνών χτισμένη στην κορυφή του λόφου.</a:t>
            </a:r>
            <a:br>
              <a:rPr lang="el-GR" sz="3600" u="sng" dirty="0">
                <a:effectLst/>
                <a:latin typeface="+mn-lt"/>
              </a:rPr>
            </a:br>
            <a:r>
              <a:rPr lang="el-GR" sz="3600" u="sng" dirty="0">
                <a:effectLst/>
                <a:latin typeface="+mn-lt"/>
              </a:rPr>
              <a:t>Κάτω απλώνεται η πεδιάδα του Άργους</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8382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86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2030" y="457200"/>
            <a:ext cx="8229600" cy="1371600"/>
          </a:xfrm>
        </p:spPr>
        <p:txBody>
          <a:bodyPr>
            <a:noAutofit/>
          </a:bodyPr>
          <a:lstStyle/>
          <a:p>
            <a:r>
              <a:rPr lang="el-GR" u="sng" dirty="0">
                <a:effectLst/>
                <a:latin typeface="+mn-lt"/>
              </a:rPr>
              <a:t>2. Τι λένε οι μύθοι για </a:t>
            </a:r>
            <a:r>
              <a:rPr lang="el-GR" u="sng" dirty="0" smtClean="0">
                <a:effectLst/>
                <a:latin typeface="+mn-lt"/>
              </a:rPr>
              <a:t>τισ Μυκήνε</a:t>
            </a:r>
            <a:r>
              <a:rPr lang="el-GR" u="sng" dirty="0">
                <a:effectLst/>
                <a:latin typeface="+mn-lt"/>
              </a:rPr>
              <a:t>Σ</a:t>
            </a:r>
          </a:p>
        </p:txBody>
      </p:sp>
      <p:sp>
        <p:nvSpPr>
          <p:cNvPr id="4" name="Subtitle 3"/>
          <p:cNvSpPr>
            <a:spLocks noGrp="1"/>
          </p:cNvSpPr>
          <p:nvPr>
            <p:ph type="subTitle" idx="1"/>
          </p:nvPr>
        </p:nvSpPr>
        <p:spPr>
          <a:xfrm>
            <a:off x="685800" y="2286000"/>
            <a:ext cx="7848600" cy="4343400"/>
          </a:xfrm>
        </p:spPr>
        <p:txBody>
          <a:bodyPr>
            <a:normAutofit fontScale="85000" lnSpcReduction="10000"/>
          </a:bodyPr>
          <a:lstStyle/>
          <a:p>
            <a:pPr algn="l"/>
            <a:r>
              <a:rPr lang="el-GR" sz="1800" dirty="0">
                <a:solidFill>
                  <a:schemeClr val="bg1"/>
                </a:solidFill>
              </a:rPr>
              <a:t>Σύμφωνα με την παράδοση, ο μυθικός Περσέας, γιος του Δία και της Δανάης, αφού σκότωσε</a:t>
            </a:r>
          </a:p>
          <a:p>
            <a:pPr algn="l"/>
            <a:r>
              <a:rPr lang="el-GR" sz="1800" dirty="0">
                <a:solidFill>
                  <a:schemeClr val="bg1"/>
                </a:solidFill>
              </a:rPr>
              <a:t>την τρομερή Μέδουσα, που πέτρωνε όποιον την αντίκριζε, έψαχνε μέρος να εγκατασταθεί.</a:t>
            </a:r>
          </a:p>
          <a:p>
            <a:pPr algn="l"/>
            <a:r>
              <a:rPr lang="el-GR" sz="1800" dirty="0">
                <a:solidFill>
                  <a:schemeClr val="bg1"/>
                </a:solidFill>
              </a:rPr>
              <a:t>Κάποτε έφτασε και στις Μυκήνες. Είδε έναν λόφο που στα πόδια του απλωνόταν η πεδι-</a:t>
            </a:r>
          </a:p>
          <a:p>
            <a:pPr algn="l"/>
            <a:r>
              <a:rPr lang="el-GR" sz="1800" dirty="0">
                <a:solidFill>
                  <a:schemeClr val="bg1"/>
                </a:solidFill>
              </a:rPr>
              <a:t>άδα του Άργους και στο βάθος φαινόταν η θάλασσα. Του άρεσε το μέρος κι αποφάσισε να</a:t>
            </a:r>
          </a:p>
          <a:p>
            <a:pPr algn="l"/>
            <a:r>
              <a:rPr lang="el-GR" sz="1800" dirty="0">
                <a:solidFill>
                  <a:schemeClr val="bg1"/>
                </a:solidFill>
              </a:rPr>
              <a:t>εγκατασταθεί εκεί. Άρχισε λοιπόν να κτίζει τις Μυκήνες. Κάλεσε και τους Κύκλωπες που</a:t>
            </a:r>
          </a:p>
          <a:p>
            <a:pPr algn="l"/>
            <a:r>
              <a:rPr lang="el-GR" sz="1800" dirty="0">
                <a:solidFill>
                  <a:schemeClr val="bg1"/>
                </a:solidFill>
              </a:rPr>
              <a:t>έφτιαξαν τα τείχη. Παντρεύτηκε την Ανδρομέδα και απέκτησε πολλά παιδιά και εγγόνια.</a:t>
            </a:r>
          </a:p>
          <a:p>
            <a:pPr algn="l"/>
            <a:r>
              <a:rPr lang="el-GR" sz="1800" dirty="0">
                <a:solidFill>
                  <a:schemeClr val="bg1"/>
                </a:solidFill>
              </a:rPr>
              <a:t>Το τελευταίο εγγόνι του ήταν ο Ευρυσθέας.</a:t>
            </a:r>
          </a:p>
          <a:p>
            <a:pPr algn="l"/>
            <a:r>
              <a:rPr lang="el-GR" sz="1800" dirty="0">
                <a:solidFill>
                  <a:schemeClr val="bg1"/>
                </a:solidFill>
              </a:rPr>
              <a:t>Αργότερα, βασιλιάς των Μυκηνών έγινε ο Ατρέας και μετά ο γιος του, ο Αγαμέμνονας, που</a:t>
            </a:r>
          </a:p>
          <a:p>
            <a:pPr algn="l"/>
            <a:r>
              <a:rPr lang="el-GR" sz="1800" dirty="0">
                <a:solidFill>
                  <a:schemeClr val="bg1"/>
                </a:solidFill>
              </a:rPr>
              <a:t>πολέμησε στην Τροία</a:t>
            </a:r>
            <a:r>
              <a:rPr lang="el-GR" sz="1800" dirty="0" smtClean="0">
                <a:solidFill>
                  <a:schemeClr val="bg1"/>
                </a:solidFill>
              </a:rPr>
              <a:t>.</a:t>
            </a:r>
            <a:r>
              <a:rPr lang="el-GR" sz="1800" b="1" dirty="0"/>
              <a:t> </a:t>
            </a:r>
            <a:endParaRPr lang="en-US" sz="1800" b="1" dirty="0" smtClean="0"/>
          </a:p>
          <a:p>
            <a:pPr algn="r"/>
            <a:endParaRPr lang="en-US" sz="1600" b="1" dirty="0" smtClean="0"/>
          </a:p>
          <a:p>
            <a:pPr algn="r"/>
            <a:endParaRPr lang="en-US" sz="1600" b="1" dirty="0"/>
          </a:p>
          <a:p>
            <a:pPr algn="r"/>
            <a:endParaRPr lang="en-US" sz="1600" b="1" dirty="0" smtClean="0"/>
          </a:p>
          <a:p>
            <a:pPr algn="r"/>
            <a:endParaRPr lang="en-US" sz="1600" b="1" dirty="0"/>
          </a:p>
          <a:p>
            <a:pPr algn="r"/>
            <a:endParaRPr lang="el-GR" sz="2000" b="1" u="sng" dirty="0" smtClean="0">
              <a:solidFill>
                <a:schemeClr val="bg1"/>
              </a:solidFill>
            </a:endParaRPr>
          </a:p>
          <a:p>
            <a:pPr algn="r"/>
            <a:endParaRPr lang="el-GR" sz="2000" b="1" u="sng" dirty="0">
              <a:solidFill>
                <a:schemeClr val="bg1"/>
              </a:solidFill>
            </a:endParaRPr>
          </a:p>
          <a:p>
            <a:pPr algn="r"/>
            <a:r>
              <a:rPr lang="el-GR" sz="2000" b="1" u="sng" dirty="0" smtClean="0">
                <a:solidFill>
                  <a:schemeClr val="bg1"/>
                </a:solidFill>
              </a:rPr>
              <a:t>Απολλόδωρος</a:t>
            </a:r>
            <a:r>
              <a:rPr lang="el-GR" sz="2000" b="1" u="sng" dirty="0">
                <a:solidFill>
                  <a:schemeClr val="bg1"/>
                </a:solidFill>
              </a:rPr>
              <a:t>, </a:t>
            </a:r>
            <a:r>
              <a:rPr lang="el-GR" sz="2000" b="1" i="1" u="sng" dirty="0">
                <a:solidFill>
                  <a:schemeClr val="bg1"/>
                </a:solidFill>
              </a:rPr>
              <a:t>Βιβλιοθήκη B 4, 2-4 (διασκευή)</a:t>
            </a:r>
            <a:endParaRPr lang="el-GR" sz="2000" u="sng" dirty="0">
              <a:solidFill>
                <a:schemeClr val="bg1"/>
              </a:solidFill>
            </a:endParaRPr>
          </a:p>
        </p:txBody>
      </p:sp>
    </p:spTree>
    <p:extLst>
      <p:ext uri="{BB962C8B-B14F-4D97-AF65-F5344CB8AC3E}">
        <p14:creationId xmlns:p14="http://schemas.microsoft.com/office/powerpoint/2010/main" val="254348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4800" u="sng" dirty="0">
                <a:effectLst/>
                <a:latin typeface="+mn-lt"/>
              </a:rPr>
              <a:t>Η πύλη </a:t>
            </a:r>
            <a:r>
              <a:rPr lang="el-GR" sz="4800" u="sng" dirty="0" smtClean="0">
                <a:effectLst/>
                <a:latin typeface="+mn-lt"/>
              </a:rPr>
              <a:t>των λεόντων</a:t>
            </a:r>
            <a:endParaRPr lang="el-GR" sz="4800" u="sng" dirty="0">
              <a:effectLst/>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21" y="1600200"/>
            <a:ext cx="82200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94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2030" y="304800"/>
            <a:ext cx="8229600" cy="1371600"/>
          </a:xfrm>
        </p:spPr>
        <p:txBody>
          <a:bodyPr/>
          <a:lstStyle/>
          <a:p>
            <a:r>
              <a:rPr lang="el-GR" u="sng" dirty="0">
                <a:effectLst/>
                <a:latin typeface="+mn-lt"/>
              </a:rPr>
              <a:t>Τα κυκλώπεια τείχη</a:t>
            </a:r>
          </a:p>
        </p:txBody>
      </p:sp>
      <p:sp>
        <p:nvSpPr>
          <p:cNvPr id="4" name="Subtitle 3"/>
          <p:cNvSpPr>
            <a:spLocks noGrp="1"/>
          </p:cNvSpPr>
          <p:nvPr>
            <p:ph type="subTitle" idx="1"/>
          </p:nvPr>
        </p:nvSpPr>
        <p:spPr>
          <a:xfrm>
            <a:off x="685800" y="2286000"/>
            <a:ext cx="7924800" cy="4191000"/>
          </a:xfrm>
        </p:spPr>
        <p:txBody>
          <a:bodyPr>
            <a:normAutofit/>
          </a:bodyPr>
          <a:lstStyle/>
          <a:p>
            <a:pPr algn="l"/>
            <a:r>
              <a:rPr lang="el-GR" sz="1800" dirty="0">
                <a:solidFill>
                  <a:schemeClr val="bg1"/>
                </a:solidFill>
              </a:rPr>
              <a:t>Τα τείχη έπρεπε τώρα να χτιστούν τόσο ψηλά και γερά, ώστε να προξενούν φόβο </a:t>
            </a:r>
            <a:r>
              <a:rPr lang="el-GR" sz="1800" dirty="0" smtClean="0">
                <a:solidFill>
                  <a:schemeClr val="bg1"/>
                </a:solidFill>
              </a:rPr>
              <a:t>στουςεχθρούς</a:t>
            </a:r>
            <a:r>
              <a:rPr lang="el-GR" sz="1800" dirty="0">
                <a:solidFill>
                  <a:schemeClr val="bg1"/>
                </a:solidFill>
              </a:rPr>
              <a:t>, αλλά και να αντέχουν σε μια πιθανή πολιορκία. Οι πέτρες έπρεπε να </a:t>
            </a:r>
            <a:r>
              <a:rPr lang="el-GR" sz="1800" dirty="0" smtClean="0">
                <a:solidFill>
                  <a:schemeClr val="bg1"/>
                </a:solidFill>
              </a:rPr>
              <a:t>μεταφερθούναπό </a:t>
            </a:r>
            <a:r>
              <a:rPr lang="el-GR" sz="1800" dirty="0">
                <a:solidFill>
                  <a:schemeClr val="bg1"/>
                </a:solidFill>
              </a:rPr>
              <a:t>μακριά και μερικές ήτανε πάρα πολύ μεγάλες. Όμως, οι Μυκηναίοι είχαν </a:t>
            </a:r>
            <a:r>
              <a:rPr lang="el-GR" sz="1800" dirty="0" smtClean="0">
                <a:solidFill>
                  <a:schemeClr val="bg1"/>
                </a:solidFill>
              </a:rPr>
              <a:t>αναπτύξειπολύ </a:t>
            </a:r>
            <a:r>
              <a:rPr lang="el-GR" sz="1800" dirty="0">
                <a:solidFill>
                  <a:schemeClr val="bg1"/>
                </a:solidFill>
              </a:rPr>
              <a:t>τις τεχνικές γνώσεις τους, έχοντας αντιγράψει αρκετά από τους προχωρημένους </a:t>
            </a:r>
            <a:r>
              <a:rPr lang="el-GR" sz="1800" dirty="0" smtClean="0">
                <a:solidFill>
                  <a:schemeClr val="bg1"/>
                </a:solidFill>
              </a:rPr>
              <a:t>σετεχνικά </a:t>
            </a:r>
            <a:r>
              <a:rPr lang="el-GR" sz="1800" dirty="0">
                <a:solidFill>
                  <a:schemeClr val="bg1"/>
                </a:solidFill>
              </a:rPr>
              <a:t>έργα λαούς της εποχής, τους Αιγύπτιους και τους </a:t>
            </a:r>
            <a:r>
              <a:rPr lang="el-GR" sz="1800" dirty="0" smtClean="0">
                <a:solidFill>
                  <a:schemeClr val="bg1"/>
                </a:solidFill>
              </a:rPr>
              <a:t>Χετταίους.Για </a:t>
            </a:r>
            <a:r>
              <a:rPr lang="el-GR" sz="1800" dirty="0">
                <a:solidFill>
                  <a:schemeClr val="bg1"/>
                </a:solidFill>
              </a:rPr>
              <a:t>να ανεβάσουν ψηλά στο τείχος τους μεγάλους ογκόλιθους, δημιουργούσαν </a:t>
            </a:r>
            <a:r>
              <a:rPr lang="el-GR" sz="1800" dirty="0" smtClean="0">
                <a:solidFill>
                  <a:schemeClr val="bg1"/>
                </a:solidFill>
              </a:rPr>
              <a:t>πλαγιαστέςράμπες </a:t>
            </a:r>
            <a:r>
              <a:rPr lang="el-GR" sz="1800" dirty="0">
                <a:solidFill>
                  <a:schemeClr val="bg1"/>
                </a:solidFill>
              </a:rPr>
              <a:t>από σάκους με άμμο. Πάνω σ’ αυτές τοποθετούσαν ξύλινα μαδέρια στα οποία </a:t>
            </a:r>
            <a:r>
              <a:rPr lang="el-GR" sz="1800" dirty="0" smtClean="0">
                <a:solidFill>
                  <a:schemeClr val="bg1"/>
                </a:solidFill>
              </a:rPr>
              <a:t>έσερ-ναν </a:t>
            </a:r>
            <a:r>
              <a:rPr lang="el-GR" sz="1800" dirty="0">
                <a:solidFill>
                  <a:schemeClr val="bg1"/>
                </a:solidFill>
              </a:rPr>
              <a:t>τις πέτρες. Όσο υψηλότερα ανέβαινε το τείχος, τόσο περισσότερη άμμο </a:t>
            </a:r>
            <a:r>
              <a:rPr lang="el-GR" sz="1800" dirty="0" smtClean="0">
                <a:solidFill>
                  <a:schemeClr val="bg1"/>
                </a:solidFill>
              </a:rPr>
              <a:t>πρόσθεταν.Μόλις </a:t>
            </a:r>
            <a:r>
              <a:rPr lang="el-GR" sz="1800" dirty="0">
                <a:solidFill>
                  <a:schemeClr val="bg1"/>
                </a:solidFill>
              </a:rPr>
              <a:t>τελείωναν το χτίσιμο, έβγαζαν τους σάκους και όλα ήταν έτοιμα</a:t>
            </a:r>
            <a:r>
              <a:rPr lang="el-GR" sz="1800" dirty="0" smtClean="0">
                <a:solidFill>
                  <a:schemeClr val="bg1"/>
                </a:solidFill>
              </a:rPr>
              <a:t>.</a:t>
            </a:r>
            <a:r>
              <a:rPr lang="el-GR" sz="1800" b="1" dirty="0"/>
              <a:t> </a:t>
            </a:r>
            <a:endParaRPr lang="el-GR" sz="1800" b="1" dirty="0" smtClean="0"/>
          </a:p>
          <a:p>
            <a:pPr algn="l"/>
            <a:endParaRPr lang="el-GR" sz="1800" b="1" dirty="0"/>
          </a:p>
          <a:p>
            <a:pPr algn="l"/>
            <a:endParaRPr lang="el-GR" sz="1800" b="1" dirty="0" smtClean="0"/>
          </a:p>
          <a:p>
            <a:pPr algn="l"/>
            <a:endParaRPr lang="el-GR" sz="1800" b="1" dirty="0"/>
          </a:p>
          <a:p>
            <a:pPr algn="l"/>
            <a:r>
              <a:rPr lang="el-GR" sz="1800" b="1" dirty="0" smtClean="0"/>
              <a:t>      </a:t>
            </a:r>
            <a:r>
              <a:rPr lang="el-GR" sz="1800" b="1" dirty="0" smtClean="0">
                <a:solidFill>
                  <a:schemeClr val="bg1"/>
                </a:solidFill>
              </a:rPr>
              <a:t>Π</a:t>
            </a:r>
            <a:r>
              <a:rPr lang="el-GR" sz="1800" b="1" dirty="0">
                <a:solidFill>
                  <a:schemeClr val="bg1"/>
                </a:solidFill>
              </a:rPr>
              <a:t>. Βαλαβάνης, </a:t>
            </a:r>
            <a:r>
              <a:rPr lang="el-GR" sz="1800" b="1" i="1" dirty="0">
                <a:solidFill>
                  <a:schemeClr val="bg1"/>
                </a:solidFill>
              </a:rPr>
              <a:t>Ο λόφος με τα κρυμμένα μυστικά, σελ. 20 (με μικρές αλλαγές)</a:t>
            </a:r>
            <a:endParaRPr lang="el-GR" sz="1800" dirty="0">
              <a:solidFill>
                <a:schemeClr val="bg1"/>
              </a:solidFill>
            </a:endParaRPr>
          </a:p>
        </p:txBody>
      </p:sp>
    </p:spTree>
    <p:extLst>
      <p:ext uri="{BB962C8B-B14F-4D97-AF65-F5344CB8AC3E}">
        <p14:creationId xmlns:p14="http://schemas.microsoft.com/office/powerpoint/2010/main" val="166998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401762"/>
          </a:xfrm>
        </p:spPr>
        <p:txBody>
          <a:bodyPr>
            <a:normAutofit fontScale="90000"/>
          </a:bodyPr>
          <a:lstStyle/>
          <a:p>
            <a:r>
              <a:rPr lang="el-GR" dirty="0" smtClean="0">
                <a:latin typeface="+mn-lt"/>
              </a:rPr>
              <a:t> </a:t>
            </a:r>
            <a:r>
              <a:rPr lang="el-GR" dirty="0">
                <a:latin typeface="+mn-lt"/>
              </a:rPr>
              <a:t>Αναπαράσταση της ακρόπολης των Μυκηνών. Στην κορυφή είναι </a:t>
            </a:r>
            <a:r>
              <a:rPr lang="el-GR" dirty="0" smtClean="0">
                <a:latin typeface="+mn-lt"/>
              </a:rPr>
              <a:t>το ανάκτορο</a:t>
            </a:r>
            <a:r>
              <a:rPr lang="el-GR" dirty="0">
                <a:latin typeface="+mn-lt"/>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2133600"/>
            <a:ext cx="7924801"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581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TotalTime>
  <Words>332</Words>
  <Application>Microsoft Office PowerPoint</Application>
  <PresentationFormat>On-screen Show (4:3)</PresentationFormat>
  <Paragraphs>28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Apex</vt:lpstr>
      <vt:lpstr>3. Η ακρόπολη των Μυκηνών</vt:lpstr>
      <vt:lpstr>Στην Πελοπόννησο, στη βόρεια πλευρά του κάμπου του Άργους, βρίσκονται οι Μυκή- νες. Σήμερα εκεί υπάρχουν μόνο ερείπια. Όμως, πριν από πολλά χρόνια, υπήρχε εκεί μια σπουδαία πόλη, που ήταν το μεγαλύτερο κέντρο του Μυκηναϊκού πολιτισμού. Η ακρόπολη των Μυκηνών χτίστηκε πάνω σε έναν λόφο και ήταν περιτριγυρισμένη από γερά τείχη. Ήταν τόσο μεγάλες οι πέτρες αυτών των τειχών, που οι άνθρωποι πίστευαν ότι θα τα έφτιαξαν κύκλωπες. Γι’ αυτό τα λένε μέχρι σήμερα κυκλώπεια τείχη. Τη μεγάλη πύλη του τείχους στόλιζαν δυο πέτρινα λιοντάρια, που παραμένουν στη θέση τους μέχρι σήμερα. Αυτή είναι η περίφημη πύλη των λεόντων. Μέσα στην ακρόπολη βρισκόταν το ανάκτορο, όπου κατοικούσε ο βασιλιάς με την οικογένειά του. Στο ισόγειο του ανακτόρου υπήρχε μια μεγάλη αίθουσα, το μέγαρο. Εκεί ήταν ο θρόνος του βασιλιά. Στο κέντρο της βρισκόταν μια στρογγυλή εστία, όπου έκαιγε η φωτιά. Εκεί ο βασιλιάς έκανε συμπόσια και διασκέδαζε με τους φίλους του. Δίπλα από το μέγαρο υπήρχαν πολλά δωμάτια και λουτρά για τη βασιλική οικογένεια. Οι τοίχοι του ανα- κτόρου ήταν στολισμένοι με όμορφες τοιχογραφίες που παρίσταναν πολεμικές σκηνές και σκηνές κυνηγιού.  Μέσα στην ακρόπολη υπήρχαν και αποθήκες, εργαστήρια, θησαυροφυλάκια, σπίτια για τους φρουρούς, τους αξιωματούχους, τους τεχνίτες και τους δούλους, υπόγειες δεξαμενές νερού, καθώς και το ιερό των θεών. Η πόλη των Μυκηνών, όπου ζούσε ο λαός, ήταν χτισμένη γύρω από την ακρόπολη. Οι κάτοικοι όμως, όταν πλησίαζαν εχθροί, έμπαιναν όλοι μέσα στην ακρόπολη για προστασία.</vt:lpstr>
      <vt:lpstr>Η ακρόπολη των Μυκηνών χτισμένη στην κορυφή του λόφου. Κάτω απλώνεται η πεδιάδα του Άργους</vt:lpstr>
      <vt:lpstr>2. Τι λένε οι μύθοι για τισ ΜυκήνεΣ</vt:lpstr>
      <vt:lpstr>Η πύλη των λεόντων</vt:lpstr>
      <vt:lpstr>Τα κυκλώπεια τείχη</vt:lpstr>
      <vt:lpstr> Αναπαράσταση της ακρόπολης των Μυκηνών. Στην κορυφή είναι το ανάκτορο.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Η ακρόπολη των Μυκηνών</dc:title>
  <dc:creator>USER</dc:creator>
  <cp:lastModifiedBy>Muffmaster</cp:lastModifiedBy>
  <cp:revision>5</cp:revision>
  <dcterms:created xsi:type="dcterms:W3CDTF">2006-08-16T00:00:00Z</dcterms:created>
  <dcterms:modified xsi:type="dcterms:W3CDTF">2024-03-16T14:35:51Z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