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D2951-69F7-42F0-937B-28AD46DC2C4D}" v="789" dt="2022-11-06T18:12:34.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C9D23-762B-4DBA-937E-C8D7849F62F4}"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8BE07CF6-9F6E-4239-9F3D-3D8FAA1C7D48}">
      <dgm:prSet/>
      <dgm:spPr/>
      <dgm:t>
        <a:bodyPr/>
        <a:lstStyle/>
        <a:p>
          <a:r>
            <a:rPr lang="el-GR"/>
            <a:t>ΓΚΟΤΣΗΣ ΠΑΝΑΓΙΩΤΗΣ </a:t>
          </a:r>
          <a:endParaRPr lang="en-US"/>
        </a:p>
      </dgm:t>
    </dgm:pt>
    <dgm:pt modelId="{8BD1512A-DBCD-4292-99D4-20C47142CE31}" type="parTrans" cxnId="{C9AB3420-650A-4B07-AE83-3FCAD77704B4}">
      <dgm:prSet/>
      <dgm:spPr/>
      <dgm:t>
        <a:bodyPr/>
        <a:lstStyle/>
        <a:p>
          <a:endParaRPr lang="en-US"/>
        </a:p>
      </dgm:t>
    </dgm:pt>
    <dgm:pt modelId="{917F8EEF-5D63-44AA-9792-3F04756F88DB}" type="sibTrans" cxnId="{C9AB3420-650A-4B07-AE83-3FCAD77704B4}">
      <dgm:prSet/>
      <dgm:spPr/>
      <dgm:t>
        <a:bodyPr/>
        <a:lstStyle/>
        <a:p>
          <a:endParaRPr lang="en-US"/>
        </a:p>
      </dgm:t>
    </dgm:pt>
    <dgm:pt modelId="{C22197FD-F351-4FC1-8147-01F8C4BD7CC3}">
      <dgm:prSet/>
      <dgm:spPr/>
      <dgm:t>
        <a:bodyPr/>
        <a:lstStyle/>
        <a:p>
          <a:r>
            <a:rPr lang="el-GR"/>
            <a:t>ΤΜΗΜΑ Β</a:t>
          </a:r>
          <a:endParaRPr lang="en-US"/>
        </a:p>
      </dgm:t>
    </dgm:pt>
    <dgm:pt modelId="{DF65D420-4187-4F2B-928E-6F99340A4258}" type="parTrans" cxnId="{36048069-3969-4351-8FC0-3746282982A6}">
      <dgm:prSet/>
      <dgm:spPr/>
      <dgm:t>
        <a:bodyPr/>
        <a:lstStyle/>
        <a:p>
          <a:endParaRPr lang="en-US"/>
        </a:p>
      </dgm:t>
    </dgm:pt>
    <dgm:pt modelId="{F77DDAA4-41D6-4478-9D21-D7625BA4B2B9}" type="sibTrans" cxnId="{36048069-3969-4351-8FC0-3746282982A6}">
      <dgm:prSet/>
      <dgm:spPr/>
      <dgm:t>
        <a:bodyPr/>
        <a:lstStyle/>
        <a:p>
          <a:endParaRPr lang="en-US"/>
        </a:p>
      </dgm:t>
    </dgm:pt>
    <dgm:pt modelId="{37CF334C-5775-4A75-8E01-4C284E69DCC0}" type="pres">
      <dgm:prSet presAssocID="{B2BC9D23-762B-4DBA-937E-C8D7849F62F4}" presName="linear" presStyleCnt="0">
        <dgm:presLayoutVars>
          <dgm:dir/>
          <dgm:animLvl val="lvl"/>
          <dgm:resizeHandles val="exact"/>
        </dgm:presLayoutVars>
      </dgm:prSet>
      <dgm:spPr/>
    </dgm:pt>
    <dgm:pt modelId="{52696E1F-D523-4125-900E-4B7916A97731}" type="pres">
      <dgm:prSet presAssocID="{8BE07CF6-9F6E-4239-9F3D-3D8FAA1C7D48}" presName="parentLin" presStyleCnt="0"/>
      <dgm:spPr/>
    </dgm:pt>
    <dgm:pt modelId="{0920635D-8AC4-4ADF-A2DB-96A2748F902D}" type="pres">
      <dgm:prSet presAssocID="{8BE07CF6-9F6E-4239-9F3D-3D8FAA1C7D48}" presName="parentLeftMargin" presStyleLbl="node1" presStyleIdx="0" presStyleCnt="2"/>
      <dgm:spPr/>
    </dgm:pt>
    <dgm:pt modelId="{0C0587FE-0BBB-4612-86FE-5BBADA0F6D27}" type="pres">
      <dgm:prSet presAssocID="{8BE07CF6-9F6E-4239-9F3D-3D8FAA1C7D48}" presName="parentText" presStyleLbl="node1" presStyleIdx="0" presStyleCnt="2">
        <dgm:presLayoutVars>
          <dgm:chMax val="0"/>
          <dgm:bulletEnabled val="1"/>
        </dgm:presLayoutVars>
      </dgm:prSet>
      <dgm:spPr/>
    </dgm:pt>
    <dgm:pt modelId="{0C458EAB-FD7D-40E6-866A-CC8BA0D5C975}" type="pres">
      <dgm:prSet presAssocID="{8BE07CF6-9F6E-4239-9F3D-3D8FAA1C7D48}" presName="negativeSpace" presStyleCnt="0"/>
      <dgm:spPr/>
    </dgm:pt>
    <dgm:pt modelId="{80639064-FAA6-42C4-8E4E-0D0982EC35AF}" type="pres">
      <dgm:prSet presAssocID="{8BE07CF6-9F6E-4239-9F3D-3D8FAA1C7D48}" presName="childText" presStyleLbl="conFgAcc1" presStyleIdx="0" presStyleCnt="2">
        <dgm:presLayoutVars>
          <dgm:bulletEnabled val="1"/>
        </dgm:presLayoutVars>
      </dgm:prSet>
      <dgm:spPr/>
    </dgm:pt>
    <dgm:pt modelId="{DFB40CBB-3873-4211-9D77-FFEAFD999638}" type="pres">
      <dgm:prSet presAssocID="{917F8EEF-5D63-44AA-9792-3F04756F88DB}" presName="spaceBetweenRectangles" presStyleCnt="0"/>
      <dgm:spPr/>
    </dgm:pt>
    <dgm:pt modelId="{2CF46C3A-6B47-4D4F-A723-695EBD099111}" type="pres">
      <dgm:prSet presAssocID="{C22197FD-F351-4FC1-8147-01F8C4BD7CC3}" presName="parentLin" presStyleCnt="0"/>
      <dgm:spPr/>
    </dgm:pt>
    <dgm:pt modelId="{28332EC8-5A9B-49EE-9081-B36BD38E1048}" type="pres">
      <dgm:prSet presAssocID="{C22197FD-F351-4FC1-8147-01F8C4BD7CC3}" presName="parentLeftMargin" presStyleLbl="node1" presStyleIdx="0" presStyleCnt="2"/>
      <dgm:spPr/>
    </dgm:pt>
    <dgm:pt modelId="{E1B41D38-5B3C-40E4-A048-C4093101B070}" type="pres">
      <dgm:prSet presAssocID="{C22197FD-F351-4FC1-8147-01F8C4BD7CC3}" presName="parentText" presStyleLbl="node1" presStyleIdx="1" presStyleCnt="2">
        <dgm:presLayoutVars>
          <dgm:chMax val="0"/>
          <dgm:bulletEnabled val="1"/>
        </dgm:presLayoutVars>
      </dgm:prSet>
      <dgm:spPr/>
    </dgm:pt>
    <dgm:pt modelId="{100BA895-44C5-4722-B062-58A1598E612E}" type="pres">
      <dgm:prSet presAssocID="{C22197FD-F351-4FC1-8147-01F8C4BD7CC3}" presName="negativeSpace" presStyleCnt="0"/>
      <dgm:spPr/>
    </dgm:pt>
    <dgm:pt modelId="{F819A0AB-AF54-4DC2-ABDA-81D5031115D6}" type="pres">
      <dgm:prSet presAssocID="{C22197FD-F351-4FC1-8147-01F8C4BD7CC3}" presName="childText" presStyleLbl="conFgAcc1" presStyleIdx="1" presStyleCnt="2">
        <dgm:presLayoutVars>
          <dgm:bulletEnabled val="1"/>
        </dgm:presLayoutVars>
      </dgm:prSet>
      <dgm:spPr/>
    </dgm:pt>
  </dgm:ptLst>
  <dgm:cxnLst>
    <dgm:cxn modelId="{C9AB3420-650A-4B07-AE83-3FCAD77704B4}" srcId="{B2BC9D23-762B-4DBA-937E-C8D7849F62F4}" destId="{8BE07CF6-9F6E-4239-9F3D-3D8FAA1C7D48}" srcOrd="0" destOrd="0" parTransId="{8BD1512A-DBCD-4292-99D4-20C47142CE31}" sibTransId="{917F8EEF-5D63-44AA-9792-3F04756F88DB}"/>
    <dgm:cxn modelId="{9C36B234-7CCD-4EC6-8C12-C00F2641CB13}" type="presOf" srcId="{8BE07CF6-9F6E-4239-9F3D-3D8FAA1C7D48}" destId="{0920635D-8AC4-4ADF-A2DB-96A2748F902D}" srcOrd="0" destOrd="0" presId="urn:microsoft.com/office/officeart/2005/8/layout/list1"/>
    <dgm:cxn modelId="{36048069-3969-4351-8FC0-3746282982A6}" srcId="{B2BC9D23-762B-4DBA-937E-C8D7849F62F4}" destId="{C22197FD-F351-4FC1-8147-01F8C4BD7CC3}" srcOrd="1" destOrd="0" parTransId="{DF65D420-4187-4F2B-928E-6F99340A4258}" sibTransId="{F77DDAA4-41D6-4478-9D21-D7625BA4B2B9}"/>
    <dgm:cxn modelId="{74C55E80-C95A-4753-81C3-D6F7C3BAE931}" type="presOf" srcId="{C22197FD-F351-4FC1-8147-01F8C4BD7CC3}" destId="{E1B41D38-5B3C-40E4-A048-C4093101B070}" srcOrd="1" destOrd="0" presId="urn:microsoft.com/office/officeart/2005/8/layout/list1"/>
    <dgm:cxn modelId="{FEF755A0-F9A6-4B84-BD7C-6B88F79ECF17}" type="presOf" srcId="{8BE07CF6-9F6E-4239-9F3D-3D8FAA1C7D48}" destId="{0C0587FE-0BBB-4612-86FE-5BBADA0F6D27}" srcOrd="1" destOrd="0" presId="urn:microsoft.com/office/officeart/2005/8/layout/list1"/>
    <dgm:cxn modelId="{F70739DD-3A62-4119-95F2-6BCDECF39CC8}" type="presOf" srcId="{C22197FD-F351-4FC1-8147-01F8C4BD7CC3}" destId="{28332EC8-5A9B-49EE-9081-B36BD38E1048}" srcOrd="0" destOrd="0" presId="urn:microsoft.com/office/officeart/2005/8/layout/list1"/>
    <dgm:cxn modelId="{21768EEE-DC24-4FD9-98A3-F50F57A0D250}" type="presOf" srcId="{B2BC9D23-762B-4DBA-937E-C8D7849F62F4}" destId="{37CF334C-5775-4A75-8E01-4C284E69DCC0}" srcOrd="0" destOrd="0" presId="urn:microsoft.com/office/officeart/2005/8/layout/list1"/>
    <dgm:cxn modelId="{DE2395B6-9822-4AFD-BB25-24E874BDFBAD}" type="presParOf" srcId="{37CF334C-5775-4A75-8E01-4C284E69DCC0}" destId="{52696E1F-D523-4125-900E-4B7916A97731}" srcOrd="0" destOrd="0" presId="urn:microsoft.com/office/officeart/2005/8/layout/list1"/>
    <dgm:cxn modelId="{4AFB82D1-E3BA-4BEF-9DEB-4AB4A52DCAEC}" type="presParOf" srcId="{52696E1F-D523-4125-900E-4B7916A97731}" destId="{0920635D-8AC4-4ADF-A2DB-96A2748F902D}" srcOrd="0" destOrd="0" presId="urn:microsoft.com/office/officeart/2005/8/layout/list1"/>
    <dgm:cxn modelId="{82B704D7-CBDA-4471-BE4C-B792FACD2AC9}" type="presParOf" srcId="{52696E1F-D523-4125-900E-4B7916A97731}" destId="{0C0587FE-0BBB-4612-86FE-5BBADA0F6D27}" srcOrd="1" destOrd="0" presId="urn:microsoft.com/office/officeart/2005/8/layout/list1"/>
    <dgm:cxn modelId="{0EAC5F6B-1384-484F-9B75-A63E70309089}" type="presParOf" srcId="{37CF334C-5775-4A75-8E01-4C284E69DCC0}" destId="{0C458EAB-FD7D-40E6-866A-CC8BA0D5C975}" srcOrd="1" destOrd="0" presId="urn:microsoft.com/office/officeart/2005/8/layout/list1"/>
    <dgm:cxn modelId="{051E6ED6-5290-445F-ACE6-5C7442AF8923}" type="presParOf" srcId="{37CF334C-5775-4A75-8E01-4C284E69DCC0}" destId="{80639064-FAA6-42C4-8E4E-0D0982EC35AF}" srcOrd="2" destOrd="0" presId="urn:microsoft.com/office/officeart/2005/8/layout/list1"/>
    <dgm:cxn modelId="{C623BC7D-BC64-43B8-A22D-0895CFCAC029}" type="presParOf" srcId="{37CF334C-5775-4A75-8E01-4C284E69DCC0}" destId="{DFB40CBB-3873-4211-9D77-FFEAFD999638}" srcOrd="3" destOrd="0" presId="urn:microsoft.com/office/officeart/2005/8/layout/list1"/>
    <dgm:cxn modelId="{50F0EB07-1523-4120-8089-1119A015F855}" type="presParOf" srcId="{37CF334C-5775-4A75-8E01-4C284E69DCC0}" destId="{2CF46C3A-6B47-4D4F-A723-695EBD099111}" srcOrd="4" destOrd="0" presId="urn:microsoft.com/office/officeart/2005/8/layout/list1"/>
    <dgm:cxn modelId="{88F1E4EE-461B-48AC-8DD4-D505C112DDB2}" type="presParOf" srcId="{2CF46C3A-6B47-4D4F-A723-695EBD099111}" destId="{28332EC8-5A9B-49EE-9081-B36BD38E1048}" srcOrd="0" destOrd="0" presId="urn:microsoft.com/office/officeart/2005/8/layout/list1"/>
    <dgm:cxn modelId="{147AE32B-C0ED-46A8-AE64-46DCFA5183CC}" type="presParOf" srcId="{2CF46C3A-6B47-4D4F-A723-695EBD099111}" destId="{E1B41D38-5B3C-40E4-A048-C4093101B070}" srcOrd="1" destOrd="0" presId="urn:microsoft.com/office/officeart/2005/8/layout/list1"/>
    <dgm:cxn modelId="{874D57D1-6AD3-4E54-987C-D700774DE602}" type="presParOf" srcId="{37CF334C-5775-4A75-8E01-4C284E69DCC0}" destId="{100BA895-44C5-4722-B062-58A1598E612E}" srcOrd="5" destOrd="0" presId="urn:microsoft.com/office/officeart/2005/8/layout/list1"/>
    <dgm:cxn modelId="{82330F5A-92B4-447F-82A4-4EDCE65612ED}" type="presParOf" srcId="{37CF334C-5775-4A75-8E01-4C284E69DCC0}" destId="{F819A0AB-AF54-4DC2-ABDA-81D5031115D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9064-FAA6-42C4-8E4E-0D0982EC35AF}">
      <dsp:nvSpPr>
        <dsp:cNvPr id="0" name=""/>
        <dsp:cNvSpPr/>
      </dsp:nvSpPr>
      <dsp:spPr>
        <a:xfrm>
          <a:off x="0" y="1750459"/>
          <a:ext cx="6666833" cy="88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0587FE-0BBB-4612-86FE-5BBADA0F6D27}">
      <dsp:nvSpPr>
        <dsp:cNvPr id="0" name=""/>
        <dsp:cNvSpPr/>
      </dsp:nvSpPr>
      <dsp:spPr>
        <a:xfrm>
          <a:off x="333341" y="1233859"/>
          <a:ext cx="4666783" cy="1033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555750">
            <a:lnSpc>
              <a:spcPct val="90000"/>
            </a:lnSpc>
            <a:spcBef>
              <a:spcPct val="0"/>
            </a:spcBef>
            <a:spcAft>
              <a:spcPct val="35000"/>
            </a:spcAft>
            <a:buNone/>
          </a:pPr>
          <a:r>
            <a:rPr lang="el-GR" sz="3500" kern="1200"/>
            <a:t>ΓΚΟΤΣΗΣ ΠΑΝΑΓΙΩΤΗΣ </a:t>
          </a:r>
          <a:endParaRPr lang="en-US" sz="3500" kern="1200"/>
        </a:p>
      </dsp:txBody>
      <dsp:txXfrm>
        <a:off x="383778" y="1284296"/>
        <a:ext cx="4565909" cy="932326"/>
      </dsp:txXfrm>
    </dsp:sp>
    <dsp:sp modelId="{F819A0AB-AF54-4DC2-ABDA-81D5031115D6}">
      <dsp:nvSpPr>
        <dsp:cNvPr id="0" name=""/>
        <dsp:cNvSpPr/>
      </dsp:nvSpPr>
      <dsp:spPr>
        <a:xfrm>
          <a:off x="0" y="3338060"/>
          <a:ext cx="6666833" cy="882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E1B41D38-5B3C-40E4-A048-C4093101B070}">
      <dsp:nvSpPr>
        <dsp:cNvPr id="0" name=""/>
        <dsp:cNvSpPr/>
      </dsp:nvSpPr>
      <dsp:spPr>
        <a:xfrm>
          <a:off x="333341" y="2821460"/>
          <a:ext cx="4666783" cy="10332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555750">
            <a:lnSpc>
              <a:spcPct val="90000"/>
            </a:lnSpc>
            <a:spcBef>
              <a:spcPct val="0"/>
            </a:spcBef>
            <a:spcAft>
              <a:spcPct val="35000"/>
            </a:spcAft>
            <a:buNone/>
          </a:pPr>
          <a:r>
            <a:rPr lang="el-GR" sz="3500" kern="1200"/>
            <a:t>ΤΜΗΜΑ Β</a:t>
          </a:r>
          <a:endParaRPr lang="en-US" sz="3500" kern="1200"/>
        </a:p>
      </dsp:txBody>
      <dsp:txXfrm>
        <a:off x="383778" y="2871897"/>
        <a:ext cx="4565909"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6/11/2022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6/11/2022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6/11/2022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6/11/2022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6/11/2022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6/11/2022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6/11/2022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6/11/2022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CC26FF5-2522-0E6A-F679-C59E4EC7F9B6}"/>
              </a:ext>
            </a:extLst>
          </p:cNvPr>
          <p:cNvSpPr>
            <a:spLocks noGrp="1"/>
          </p:cNvSpPr>
          <p:nvPr>
            <p:ph type="title"/>
          </p:nvPr>
        </p:nvSpPr>
        <p:spPr>
          <a:xfrm>
            <a:off x="586478" y="1683756"/>
            <a:ext cx="3115265" cy="2396359"/>
          </a:xfrm>
        </p:spPr>
        <p:txBody>
          <a:bodyPr anchor="b">
            <a:normAutofit/>
          </a:bodyPr>
          <a:lstStyle/>
          <a:p>
            <a:pPr algn="r"/>
            <a:r>
              <a:rPr lang="el-GR" sz="2800">
                <a:solidFill>
                  <a:srgbClr val="FFFFFF"/>
                </a:solidFill>
                <a:cs typeface="Calibri Light"/>
              </a:rPr>
              <a:t>ΑΣΠΑΙΤΕ ΕΠΑΙΚ </a:t>
            </a:r>
            <a:br>
              <a:rPr lang="el-GR" sz="2800">
                <a:solidFill>
                  <a:srgbClr val="FFFFFF"/>
                </a:solidFill>
                <a:cs typeface="Calibri Light"/>
              </a:rPr>
            </a:br>
            <a:r>
              <a:rPr lang="el-GR" sz="2800">
                <a:solidFill>
                  <a:srgbClr val="FFFFFF"/>
                </a:solidFill>
                <a:cs typeface="Calibri Light"/>
              </a:rPr>
              <a:t>1</a:t>
            </a:r>
            <a:r>
              <a:rPr lang="el-GR" sz="2800" baseline="30000">
                <a:solidFill>
                  <a:srgbClr val="FFFFFF"/>
                </a:solidFill>
                <a:cs typeface="Calibri Light"/>
              </a:rPr>
              <a:t>η</a:t>
            </a:r>
            <a:r>
              <a:rPr lang="el-GR" sz="2800">
                <a:solidFill>
                  <a:srgbClr val="FFFFFF"/>
                </a:solidFill>
                <a:cs typeface="Calibri Light"/>
              </a:rPr>
              <a:t> ΜΙΚΡΟΔΙΔΑΣΚΑΛΙΑ</a:t>
            </a:r>
            <a:endParaRPr lang="el-GR" sz="2800">
              <a:solidFill>
                <a:srgbClr val="FFFFFF"/>
              </a:solidFill>
            </a:endParaRPr>
          </a:p>
        </p:txBody>
      </p:sp>
      <p:graphicFrame>
        <p:nvGraphicFramePr>
          <p:cNvPr id="6" name="Θέση περιεχομένου 2">
            <a:extLst>
              <a:ext uri="{FF2B5EF4-FFF2-40B4-BE49-F238E27FC236}">
                <a16:creationId xmlns:a16="http://schemas.microsoft.com/office/drawing/2014/main" id="{4864EACF-E616-0D89-B367-FEFA93A3BACC}"/>
              </a:ext>
            </a:extLst>
          </p:cNvPr>
          <p:cNvGraphicFramePr>
            <a:graphicFrameLocks noGrp="1"/>
          </p:cNvGraphicFramePr>
          <p:nvPr>
            <p:ph idx="1"/>
            <p:extLst>
              <p:ext uri="{D42A27DB-BD31-4B8C-83A1-F6EECF244321}">
                <p14:modId xmlns:p14="http://schemas.microsoft.com/office/powerpoint/2010/main" val="17041141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71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Τίτλος 1">
            <a:extLst>
              <a:ext uri="{FF2B5EF4-FFF2-40B4-BE49-F238E27FC236}">
                <a16:creationId xmlns:a16="http://schemas.microsoft.com/office/drawing/2014/main" id="{484541D7-DE2B-9C1A-AC12-D6381ADC46B7}"/>
              </a:ext>
            </a:extLst>
          </p:cNvPr>
          <p:cNvSpPr>
            <a:spLocks noGrp="1"/>
          </p:cNvSpPr>
          <p:nvPr>
            <p:ph type="title"/>
          </p:nvPr>
        </p:nvSpPr>
        <p:spPr>
          <a:xfrm>
            <a:off x="888630" y="4760132"/>
            <a:ext cx="5093596" cy="1777829"/>
          </a:xfrm>
        </p:spPr>
        <p:txBody>
          <a:bodyPr>
            <a:normAutofit/>
          </a:bodyPr>
          <a:lstStyle/>
          <a:p>
            <a:pPr algn="r"/>
            <a:r>
              <a:rPr lang="el-GR" sz="4000">
                <a:cs typeface="Calibri Light"/>
              </a:rPr>
              <a:t>ΕΔΡΑΝΑ ΟΛΙΣΘΗΣΗΣ</a:t>
            </a:r>
            <a:endParaRPr lang="el-GR" sz="4000"/>
          </a:p>
        </p:txBody>
      </p:sp>
      <p:pic>
        <p:nvPicPr>
          <p:cNvPr id="4" name="Εικόνα 4">
            <a:extLst>
              <a:ext uri="{FF2B5EF4-FFF2-40B4-BE49-F238E27FC236}">
                <a16:creationId xmlns:a16="http://schemas.microsoft.com/office/drawing/2014/main" id="{38956C86-4C17-3845-E851-ACB47C1F2E11}"/>
              </a:ext>
            </a:extLst>
          </p:cNvPr>
          <p:cNvPicPr>
            <a:picLocks noChangeAspect="1"/>
          </p:cNvPicPr>
          <p:nvPr/>
        </p:nvPicPr>
        <p:blipFill rotWithShape="1">
          <a:blip r:embed="rId2"/>
          <a:srcRect l="3174"/>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Θέση περιεχομένου 2">
            <a:extLst>
              <a:ext uri="{FF2B5EF4-FFF2-40B4-BE49-F238E27FC236}">
                <a16:creationId xmlns:a16="http://schemas.microsoft.com/office/drawing/2014/main" id="{260DE5CE-4D62-E46E-C224-B06947A44B1E}"/>
              </a:ext>
            </a:extLst>
          </p:cNvPr>
          <p:cNvSpPr>
            <a:spLocks noGrp="1"/>
          </p:cNvSpPr>
          <p:nvPr>
            <p:ph idx="1"/>
          </p:nvPr>
        </p:nvSpPr>
        <p:spPr>
          <a:xfrm>
            <a:off x="6245756" y="5139135"/>
            <a:ext cx="5173613" cy="1770300"/>
          </a:xfrm>
        </p:spPr>
        <p:txBody>
          <a:bodyPr vert="horz" lIns="91440" tIns="45720" rIns="91440" bIns="45720" rtlCol="0" anchor="ctr">
            <a:noAutofit/>
          </a:bodyPr>
          <a:lstStyle/>
          <a:p>
            <a:r>
              <a:rPr lang="el-GR" dirty="0">
                <a:cs typeface="Calibri"/>
              </a:rPr>
              <a:t>ΣΤΑ ΕΔΡΑΝΑ ΑΥΤΟΥ ΤΟΥ ΤΥΠΟΥ, ΜΕΤΑΞΥ ΤΩΝ ΔΥΟ ΕΠΙΦΑΝΕΙΩΝ ΣΤΡΟΦΕΑ (ΑΤΡΑΚΤΟΥ) ΚΑΙ ΕΔΡΑΝΟΥ, ΑΝΑΠΤΥΣΣΕΤΑΙ ΤΡΙΒΗ ΟΛΙΣΘΗΣΗΣ.</a:t>
            </a:r>
          </a:p>
          <a:p>
            <a:endParaRPr lang="el-GR" sz="1800">
              <a:cs typeface="Calibri"/>
            </a:endParaRPr>
          </a:p>
          <a:p>
            <a:endParaRPr lang="el-GR" sz="1800">
              <a:cs typeface="Calibri"/>
            </a:endParaRPr>
          </a:p>
        </p:txBody>
      </p:sp>
    </p:spTree>
    <p:extLst>
      <p:ext uri="{BB962C8B-B14F-4D97-AF65-F5344CB8AC3E}">
        <p14:creationId xmlns:p14="http://schemas.microsoft.com/office/powerpoint/2010/main" val="151607114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4" descr="Εικόνα που περιέχει αρκετά&#10;&#10;Περιγραφή που δημιουργήθηκε αυτόματα">
            <a:extLst>
              <a:ext uri="{FF2B5EF4-FFF2-40B4-BE49-F238E27FC236}">
                <a16:creationId xmlns:a16="http://schemas.microsoft.com/office/drawing/2014/main" id="{C0CF6C5E-F6B4-2B41-E571-A8372BD50C07}"/>
              </a:ext>
            </a:extLst>
          </p:cNvPr>
          <p:cNvPicPr>
            <a:picLocks noChangeAspect="1"/>
          </p:cNvPicPr>
          <p:nvPr/>
        </p:nvPicPr>
        <p:blipFill rotWithShape="1">
          <a:blip r:embed="rId2">
            <a:alphaModFix amt="50000"/>
          </a:blip>
          <a:srcRect l="18337" r="16329"/>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C3125EFD-45DF-4B2C-9572-37AE25CE9E22}"/>
              </a:ext>
            </a:extLst>
          </p:cNvPr>
          <p:cNvSpPr>
            <a:spLocks noGrp="1"/>
          </p:cNvSpPr>
          <p:nvPr>
            <p:ph type="title"/>
          </p:nvPr>
        </p:nvSpPr>
        <p:spPr>
          <a:xfrm>
            <a:off x="838200" y="963877"/>
            <a:ext cx="3494362" cy="4930246"/>
          </a:xfrm>
        </p:spPr>
        <p:txBody>
          <a:bodyPr>
            <a:normAutofit/>
          </a:bodyPr>
          <a:lstStyle/>
          <a:p>
            <a:pPr algn="r"/>
            <a:r>
              <a:rPr lang="el-GR" sz="4100" dirty="0">
                <a:solidFill>
                  <a:schemeClr val="bg1"/>
                </a:solidFill>
                <a:cs typeface="Calibri Light"/>
              </a:rPr>
              <a:t>ΣΤΟ ΕΠΟΜΕΝΟ ΜΑΘΗΜΑ ΘΑ ΜΙΛΗΣΟΥΜΕ ΓΙΑ ΤΟΥΣ ΤΥΠΟΥΣ ΚΑΙ ΤΙΣ ΚΑΤΗΓΟΡΙΕΣ ΤΩΝ ΕΔΡΑΝΩΝ.</a:t>
            </a:r>
            <a:endParaRPr lang="el-GR" sz="4100" dirty="0">
              <a:solidFill>
                <a:schemeClr val="bg1"/>
              </a:solidFill>
            </a:endParaRPr>
          </a:p>
        </p:txBody>
      </p:sp>
      <p:sp>
        <p:nvSpPr>
          <p:cNvPr id="15"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1E3A3417-6D1C-ACC5-0788-17E27EDAFCE4}"/>
              </a:ext>
            </a:extLst>
          </p:cNvPr>
          <p:cNvSpPr>
            <a:spLocks noGrp="1"/>
          </p:cNvSpPr>
          <p:nvPr>
            <p:ph idx="1"/>
          </p:nvPr>
        </p:nvSpPr>
        <p:spPr>
          <a:xfrm>
            <a:off x="4976031" y="963877"/>
            <a:ext cx="6377769" cy="4930246"/>
          </a:xfrm>
        </p:spPr>
        <p:txBody>
          <a:bodyPr anchor="ctr">
            <a:normAutofit lnSpcReduction="10000"/>
          </a:bodyPr>
          <a:lstStyle/>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r>
              <a:rPr lang="en-US" sz="2400" dirty="0">
                <a:solidFill>
                  <a:schemeClr val="bg1"/>
                </a:solidFill>
                <a:cs typeface="Calibri"/>
              </a:rPr>
              <a:t>ΣΑΣ ΕΥΧΑΡΙΣΤΩ ΠΟΛΥ.</a:t>
            </a:r>
            <a:endParaRPr lang="en-US" dirty="0">
              <a:solidFill>
                <a:schemeClr val="bg1"/>
              </a:solidFill>
            </a:endParaRPr>
          </a:p>
        </p:txBody>
      </p:sp>
    </p:spTree>
    <p:extLst>
      <p:ext uri="{BB962C8B-B14F-4D97-AF65-F5344CB8AC3E}">
        <p14:creationId xmlns:p14="http://schemas.microsoft.com/office/powerpoint/2010/main" val="179747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464614" y="1783959"/>
            <a:ext cx="4087306" cy="2889114"/>
          </a:xfrm>
        </p:spPr>
        <p:txBody>
          <a:bodyPr anchor="b">
            <a:normAutofit/>
          </a:bodyPr>
          <a:lstStyle/>
          <a:p>
            <a:pPr algn="l"/>
            <a:r>
              <a:rPr lang="el-GR" sz="5400" b="1" u="sng">
                <a:cs typeface="Calibri Light"/>
              </a:rPr>
              <a:t>9.2 ΕΔΡΑΝΑ- ΕΙΔΗ ΕΔΡΑΝΩΝ</a:t>
            </a:r>
          </a:p>
        </p:txBody>
      </p:sp>
      <p:sp>
        <p:nvSpPr>
          <p:cNvPr id="3" name="Υπότιτλος 2"/>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l-GR" sz="2000" b="1">
                <a:cs typeface="Calibri"/>
              </a:rPr>
              <a:t>9.2.1 ΠΕΡΙΓΡΑΦΗ ΟΡΙΣΜΟΣ</a:t>
            </a:r>
            <a:endParaRPr lang="el-GR" sz="2000" b="1"/>
          </a:p>
        </p:txBody>
      </p:sp>
      <p:sp>
        <p:nvSpPr>
          <p:cNvPr id="1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γρανάζι&#10;&#10;Περιγραφή που δημιουργήθηκε αυτόματα">
            <a:extLst>
              <a:ext uri="{FF2B5EF4-FFF2-40B4-BE49-F238E27FC236}">
                <a16:creationId xmlns:a16="http://schemas.microsoft.com/office/drawing/2014/main" id="{8C8BA029-3313-4A2C-6CE6-C23B013113C7}"/>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71100C-8FA9-03FB-4621-B42DDACDFD14}"/>
              </a:ext>
            </a:extLst>
          </p:cNvPr>
          <p:cNvSpPr>
            <a:spLocks noGrp="1"/>
          </p:cNvSpPr>
          <p:nvPr>
            <p:ph type="title"/>
          </p:nvPr>
        </p:nvSpPr>
        <p:spPr>
          <a:xfrm>
            <a:off x="526073" y="965689"/>
            <a:ext cx="11139854" cy="930447"/>
          </a:xfrm>
        </p:spPr>
        <p:txBody>
          <a:bodyPr vert="horz" lIns="91440" tIns="45720" rIns="91440" bIns="45720" rtlCol="0" anchor="b">
            <a:normAutofit/>
          </a:bodyPr>
          <a:lstStyle/>
          <a:p>
            <a:pPr marL="285750" indent="-285750" algn="ctr"/>
            <a:r>
              <a:rPr lang="en-US" sz="2600" b="1" kern="1200" dirty="0">
                <a:solidFill>
                  <a:schemeClr val="bg1"/>
                </a:solidFill>
                <a:latin typeface="+mj-lt"/>
                <a:ea typeface="+mj-ea"/>
                <a:cs typeface="+mj-cs"/>
              </a:rPr>
              <a:t>ΤΑ ΕΔΡΑΝΑ ΕΊΝΑΙ ΤΑ ΣΤΟΙΧΕΙΑ ΠΟΥ ΣΤΗΡΙΖΟΥΝ ΤΙΣ ΑΤΡΑΚΤΟΥΣ ΣΤΟ ΣΩΜΑ - ΒΑΣΗ ΤΗΣ ΜΗΧΑΝΗΣ,</a:t>
            </a:r>
            <a:r>
              <a:rPr lang="en-US" sz="2600" b="1" dirty="0">
                <a:solidFill>
                  <a:schemeClr val="bg1"/>
                </a:solidFill>
              </a:rPr>
              <a:t> </a:t>
            </a:r>
            <a:r>
              <a:rPr lang="en-US" sz="2600" b="1" kern="1200" dirty="0">
                <a:solidFill>
                  <a:schemeClr val="bg1"/>
                </a:solidFill>
                <a:latin typeface="+mj-lt"/>
                <a:ea typeface="+mj-ea"/>
                <a:cs typeface="+mj-cs"/>
              </a:rPr>
              <a:t>ΏΣΤΕ ΝΑ ΕΠΙΤΥΓΧΑΝΕΤΑΙ Η ΠΕΡΙΣΤΟΦΗ ΤΟΥΣ.</a:t>
            </a:r>
          </a:p>
          <a:p>
            <a:pPr algn="ctr"/>
            <a:endParaRPr lang="en-US" sz="2600" kern="1200">
              <a:solidFill>
                <a:schemeClr val="bg1"/>
              </a:solidFill>
              <a:latin typeface="+mj-lt"/>
              <a:ea typeface="+mj-ea"/>
              <a:cs typeface="+mj-cs"/>
            </a:endParaRPr>
          </a:p>
        </p:txBody>
      </p:sp>
      <p:cxnSp>
        <p:nvCxnSpPr>
          <p:cNvPr id="7"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Εικόνα 4" descr="Εικόνα που περιέχει ρόδα, γρανάζι&#10;&#10;Περιγραφή που δημιουργήθηκε αυτόματα">
            <a:extLst>
              <a:ext uri="{FF2B5EF4-FFF2-40B4-BE49-F238E27FC236}">
                <a16:creationId xmlns:a16="http://schemas.microsoft.com/office/drawing/2014/main" id="{3CA0576B-2240-3A9E-37C3-44C8388AB96E}"/>
              </a:ext>
            </a:extLst>
          </p:cNvPr>
          <p:cNvPicPr>
            <a:picLocks noGrp="1" noChangeAspect="1"/>
          </p:cNvPicPr>
          <p:nvPr>
            <p:ph idx="1"/>
          </p:nvPr>
        </p:nvPicPr>
        <p:blipFill>
          <a:blip r:embed="rId2"/>
          <a:stretch>
            <a:fillRect/>
          </a:stretch>
        </p:blipFill>
        <p:spPr>
          <a:xfrm>
            <a:off x="320040" y="2486271"/>
            <a:ext cx="11496821" cy="3880177"/>
          </a:xfrm>
          <a:prstGeom prst="rect">
            <a:avLst/>
          </a:prstGeom>
        </p:spPr>
      </p:pic>
    </p:spTree>
    <p:extLst>
      <p:ext uri="{BB962C8B-B14F-4D97-AF65-F5344CB8AC3E}">
        <p14:creationId xmlns:p14="http://schemas.microsoft.com/office/powerpoint/2010/main" val="16557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D0CB58-7DDF-65CE-FE43-81E63B96D9E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a:t>ΠΟΙΕΣ ΕΦΑΡΜΟΓΕΣ ΓΝΩΡΙΖΕΤΕ ΟΠΟΥ ΦΕΡΟΥΝ ΕΔΡΑΝΑ ΓΙΑ ΤΗΝ ΛΕΙΤΟΥΡΓΙΑ ΤΟΥΣ;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a:extLst>
              <a:ext uri="{FF2B5EF4-FFF2-40B4-BE49-F238E27FC236}">
                <a16:creationId xmlns:a16="http://schemas.microsoft.com/office/drawing/2014/main" id="{34D12F6E-1F6B-0FA2-A302-41CAF05F4EEE}"/>
              </a:ext>
            </a:extLst>
          </p:cNvPr>
          <p:cNvPicPr>
            <a:picLocks noGrp="1" noChangeAspect="1"/>
          </p:cNvPicPr>
          <p:nvPr>
            <p:ph idx="1"/>
          </p:nvPr>
        </p:nvPicPr>
        <p:blipFill rotWithShape="1">
          <a:blip r:embed="rId2"/>
          <a:srcRect t="1075" r="-1" b="2086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49240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ουρανός, υπαίθριος, χλόη, αυτοκίνητο&#10;&#10;Περιγραφή που δημιουργήθηκε αυτόματα">
            <a:extLst>
              <a:ext uri="{FF2B5EF4-FFF2-40B4-BE49-F238E27FC236}">
                <a16:creationId xmlns:a16="http://schemas.microsoft.com/office/drawing/2014/main" id="{0FB63D52-3F3C-1894-78B4-733E5232E03E}"/>
              </a:ext>
            </a:extLst>
          </p:cNvPr>
          <p:cNvPicPr>
            <a:picLocks noChangeAspect="1"/>
          </p:cNvPicPr>
          <p:nvPr/>
        </p:nvPicPr>
        <p:blipFill rotWithShape="1">
          <a:blip r:embed="rId2"/>
          <a:srcRect l="104" r="4341" b="1"/>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E4C1023-749A-AF34-ADC0-1D1BE9865F87}"/>
              </a:ext>
            </a:extLst>
          </p:cNvPr>
          <p:cNvSpPr>
            <a:spLocks noGrp="1"/>
          </p:cNvSpPr>
          <p:nvPr>
            <p:ph type="title"/>
          </p:nvPr>
        </p:nvSpPr>
        <p:spPr>
          <a:xfrm>
            <a:off x="709448" y="1913950"/>
            <a:ext cx="4204137" cy="1342754"/>
          </a:xfrm>
        </p:spPr>
        <p:txBody>
          <a:bodyPr>
            <a:normAutofit/>
          </a:bodyPr>
          <a:lstStyle/>
          <a:p>
            <a:pPr algn="ctr"/>
            <a:r>
              <a:rPr lang="el-GR" sz="2800" b="1" dirty="0">
                <a:cs typeface="Calibri Light"/>
              </a:rPr>
              <a:t>ΚΑΠΟΙΕΣ ΑΠΌ ΤΙΣ ΚΑΤΑΣΚΕΥΕΣ ΟΙ ΟΠΟΙΕΣ ΦΕΡΟΥΝ ΕΔΡΑΝΑ:</a:t>
            </a:r>
          </a:p>
        </p:txBody>
      </p:sp>
      <p:cxnSp>
        <p:nvCxnSpPr>
          <p:cNvPr id="19"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85F775C-47DE-D2A0-9506-1B5673DA3B3E}"/>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l-GR" dirty="0">
                <a:cs typeface="Calibri"/>
              </a:rPr>
              <a:t>ΑΓΡΟΤΙΚΑ ΜΗΧΑΝΗΜΑΤΑ.</a:t>
            </a:r>
          </a:p>
          <a:p>
            <a:endParaRPr lang="el-GR" sz="1800">
              <a:cs typeface="Calibri"/>
            </a:endParaRPr>
          </a:p>
        </p:txBody>
      </p:sp>
    </p:spTree>
    <p:extLst>
      <p:ext uri="{BB962C8B-B14F-4D97-AF65-F5344CB8AC3E}">
        <p14:creationId xmlns:p14="http://schemas.microsoft.com/office/powerpoint/2010/main" val="270880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Εικόνα 4" descr="Εικόνα που περιέχει κείμενο, εσωτερικό, ηλεκτρονικές συσκευές&#10;&#10;Περιγραφή που δημιουργήθηκε αυτόματα">
            <a:extLst>
              <a:ext uri="{FF2B5EF4-FFF2-40B4-BE49-F238E27FC236}">
                <a16:creationId xmlns:a16="http://schemas.microsoft.com/office/drawing/2014/main" id="{C44BD059-94CC-4474-7C0E-DCBD452B2DEB}"/>
              </a:ext>
            </a:extLst>
          </p:cNvPr>
          <p:cNvPicPr>
            <a:picLocks noChangeAspect="1"/>
          </p:cNvPicPr>
          <p:nvPr/>
        </p:nvPicPr>
        <p:blipFill rotWithShape="1">
          <a:blip r:embed="rId2"/>
          <a:srcRect r="2" b="2168"/>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6"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7093414-C938-41E2-E68A-E377C2F7EE22}"/>
              </a:ext>
            </a:extLst>
          </p:cNvPr>
          <p:cNvSpPr>
            <a:spLocks noGrp="1"/>
          </p:cNvSpPr>
          <p:nvPr>
            <p:ph type="title"/>
          </p:nvPr>
        </p:nvSpPr>
        <p:spPr>
          <a:xfrm>
            <a:off x="6801436" y="1396289"/>
            <a:ext cx="4819952" cy="1325563"/>
          </a:xfrm>
        </p:spPr>
        <p:txBody>
          <a:bodyPr>
            <a:normAutofit/>
          </a:bodyPr>
          <a:lstStyle/>
          <a:p>
            <a:r>
              <a:rPr lang="el-GR" sz="2800" b="1">
                <a:ea typeface="+mj-lt"/>
                <a:cs typeface="+mj-lt"/>
              </a:rPr>
              <a:t>ΚΑΠΟΙΕΣ ΑΠΌ ΤΙΣ ΚΑΤΑΣΚΕΥΕΣ ΟΙ ΟΠΟΙΕΣ ΦΕΡΟΥΝ ΕΔΡΑΝΑ:</a:t>
            </a:r>
            <a:endParaRPr lang="el-GR" sz="2800">
              <a:ea typeface="+mj-lt"/>
              <a:cs typeface="+mj-lt"/>
            </a:endParaRPr>
          </a:p>
          <a:p>
            <a:endParaRPr lang="el-GR" sz="2800">
              <a:cs typeface="Calibri Light"/>
            </a:endParaRPr>
          </a:p>
        </p:txBody>
      </p:sp>
      <p:sp>
        <p:nvSpPr>
          <p:cNvPr id="3" name="Θέση περιεχομένου 2">
            <a:extLst>
              <a:ext uri="{FF2B5EF4-FFF2-40B4-BE49-F238E27FC236}">
                <a16:creationId xmlns:a16="http://schemas.microsoft.com/office/drawing/2014/main" id="{2F09AA50-DC35-51D3-C9B2-658FE9FA44F1}"/>
              </a:ext>
            </a:extLst>
          </p:cNvPr>
          <p:cNvSpPr>
            <a:spLocks noGrp="1"/>
          </p:cNvSpPr>
          <p:nvPr>
            <p:ph idx="1"/>
          </p:nvPr>
        </p:nvSpPr>
        <p:spPr>
          <a:xfrm>
            <a:off x="6801435" y="2871982"/>
            <a:ext cx="4819951" cy="3181684"/>
          </a:xfrm>
        </p:spPr>
        <p:txBody>
          <a:bodyPr vert="horz" lIns="91440" tIns="45720" rIns="91440" bIns="45720" rtlCol="0" anchor="t">
            <a:normAutofit/>
          </a:bodyPr>
          <a:lstStyle/>
          <a:p>
            <a:r>
              <a:rPr lang="el-GR" i="1" dirty="0">
                <a:ea typeface="+mn-lt"/>
                <a:cs typeface="+mn-lt"/>
              </a:rPr>
              <a:t>ΕΚΤΥΠΩΤΙΚΑ</a:t>
            </a:r>
            <a:r>
              <a:rPr lang="el-GR" dirty="0">
                <a:ea typeface="+mn-lt"/>
                <a:cs typeface="+mn-lt"/>
              </a:rPr>
              <a:t> ΜΗΧΑΝΗΜΑΤΑ.</a:t>
            </a:r>
          </a:p>
          <a:p>
            <a:endParaRPr lang="el-GR" sz="1800">
              <a:cs typeface="Calibri" panose="020F0502020204030204"/>
            </a:endParaRPr>
          </a:p>
        </p:txBody>
      </p:sp>
    </p:spTree>
    <p:extLst>
      <p:ext uri="{BB962C8B-B14F-4D97-AF65-F5344CB8AC3E}">
        <p14:creationId xmlns:p14="http://schemas.microsoft.com/office/powerpoint/2010/main" val="18387278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αυτοκίνητο, μεταφορά&#10;&#10;Περιγραφή που δημιουργήθηκε αυτόματα">
            <a:extLst>
              <a:ext uri="{FF2B5EF4-FFF2-40B4-BE49-F238E27FC236}">
                <a16:creationId xmlns:a16="http://schemas.microsoft.com/office/drawing/2014/main" id="{6C87B9E4-9DEF-A566-B288-9DF8C3ACC69A}"/>
              </a:ext>
            </a:extLst>
          </p:cNvPr>
          <p:cNvPicPr>
            <a:picLocks noChangeAspect="1"/>
          </p:cNvPicPr>
          <p:nvPr/>
        </p:nvPicPr>
        <p:blipFill rotWithShape="1">
          <a:blip r:embed="rId2"/>
          <a:srcRect l="3695" r="2187" b="-1"/>
          <a:stretch/>
        </p:blipFill>
        <p:spPr>
          <a:xfrm>
            <a:off x="1" y="10"/>
            <a:ext cx="9669642" cy="6857990"/>
          </a:xfrm>
          <a:prstGeom prst="rect">
            <a:avLst/>
          </a:prstGeom>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B3DD44A-BE7A-35C7-8553-9C3E1ED1AAB7}"/>
              </a:ext>
            </a:extLst>
          </p:cNvPr>
          <p:cNvSpPr>
            <a:spLocks noGrp="1"/>
          </p:cNvSpPr>
          <p:nvPr>
            <p:ph type="title"/>
          </p:nvPr>
        </p:nvSpPr>
        <p:spPr>
          <a:xfrm>
            <a:off x="7531610" y="365125"/>
            <a:ext cx="3822189" cy="1899912"/>
          </a:xfrm>
        </p:spPr>
        <p:txBody>
          <a:bodyPr>
            <a:normAutofit/>
          </a:bodyPr>
          <a:lstStyle/>
          <a:p>
            <a:r>
              <a:rPr lang="el-GR" sz="3100" b="1">
                <a:ea typeface="+mj-lt"/>
                <a:cs typeface="+mj-lt"/>
              </a:rPr>
              <a:t>ΚΑΠΟΙΕΣ ΑΠΌ ΤΙΣ ΚΑΤΑΣΚΕΥΕΣ ΟΙ ΟΠΟΙΕΣ ΦΕΡΟΥΝ ΕΔΡΑΝΑ:</a:t>
            </a:r>
            <a:endParaRPr lang="el-GR" sz="3100">
              <a:ea typeface="+mj-lt"/>
              <a:cs typeface="+mj-lt"/>
            </a:endParaRPr>
          </a:p>
          <a:p>
            <a:endParaRPr lang="el-GR" sz="3100">
              <a:cs typeface="Calibri Light"/>
            </a:endParaRPr>
          </a:p>
        </p:txBody>
      </p:sp>
      <p:sp>
        <p:nvSpPr>
          <p:cNvPr id="3" name="Θέση περιεχομένου 2">
            <a:extLst>
              <a:ext uri="{FF2B5EF4-FFF2-40B4-BE49-F238E27FC236}">
                <a16:creationId xmlns:a16="http://schemas.microsoft.com/office/drawing/2014/main" id="{D65C7775-D079-6E7A-C82B-BA87E737D18E}"/>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l-GR" dirty="0">
                <a:cs typeface="Calibri"/>
              </a:rPr>
              <a:t>ΑΥΤΟΚΙΝΗΤΑ.</a:t>
            </a:r>
          </a:p>
          <a:p>
            <a:endParaRPr lang="el-GR" sz="2000">
              <a:cs typeface="Calibri"/>
            </a:endParaRPr>
          </a:p>
        </p:txBody>
      </p:sp>
    </p:spTree>
    <p:extLst>
      <p:ext uri="{BB962C8B-B14F-4D97-AF65-F5344CB8AC3E}">
        <p14:creationId xmlns:p14="http://schemas.microsoft.com/office/powerpoint/2010/main" val="83807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1386F2-8C9C-6848-440A-582A666B4629}"/>
              </a:ext>
            </a:extLst>
          </p:cNvPr>
          <p:cNvSpPr>
            <a:spLocks noGrp="1"/>
          </p:cNvSpPr>
          <p:nvPr>
            <p:ph type="title"/>
          </p:nvPr>
        </p:nvSpPr>
        <p:spPr>
          <a:xfrm>
            <a:off x="6940295" y="1396289"/>
            <a:ext cx="4668257" cy="1325563"/>
          </a:xfrm>
        </p:spPr>
        <p:txBody>
          <a:bodyPr>
            <a:normAutofit/>
          </a:bodyPr>
          <a:lstStyle/>
          <a:p>
            <a:r>
              <a:rPr lang="el-GR" sz="2800" b="1">
                <a:ea typeface="+mj-lt"/>
                <a:cs typeface="+mj-lt"/>
              </a:rPr>
              <a:t>ΚΑΠΟΙΕΣ ΑΠΌ ΤΙΣ ΚΑΤΑΣΚΕΥΕΣ ΟΙ ΟΠΟΙΕΣ ΦΕΡΟΥΝ ΕΔΡΑΝΑ:</a:t>
            </a:r>
            <a:endParaRPr lang="el-GR" sz="2800">
              <a:ea typeface="+mj-lt"/>
              <a:cs typeface="+mj-lt"/>
            </a:endParaRPr>
          </a:p>
          <a:p>
            <a:endParaRPr lang="el-GR" sz="2800">
              <a:cs typeface="Calibri Light"/>
            </a:endParaRP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6" descr="Εικόνα που περιέχει μεταφορά, ποδήλατο&#10;&#10;Περιγραφή που δημιουργήθηκε αυτόματα">
            <a:extLst>
              <a:ext uri="{FF2B5EF4-FFF2-40B4-BE49-F238E27FC236}">
                <a16:creationId xmlns:a16="http://schemas.microsoft.com/office/drawing/2014/main" id="{991FC2C3-71BF-7FD7-2543-07CBDAB27F81}"/>
              </a:ext>
            </a:extLst>
          </p:cNvPr>
          <p:cNvPicPr>
            <a:picLocks noChangeAspect="1"/>
          </p:cNvPicPr>
          <p:nvPr/>
        </p:nvPicPr>
        <p:blipFill rotWithShape="1">
          <a:blip r:embed="rId2"/>
          <a:srcRect r="-4"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Εικόνα 4" descr="Εικόνα που περιέχει μοτοσικλέτα, υπαίθριος, ουρανός, σταθμευμένος&#10;&#10;Περιγραφή που δημιουργήθηκε αυτόματα">
            <a:extLst>
              <a:ext uri="{FF2B5EF4-FFF2-40B4-BE49-F238E27FC236}">
                <a16:creationId xmlns:a16="http://schemas.microsoft.com/office/drawing/2014/main" id="{0A14F8AF-07B1-9558-9058-1F6CBB4A34C8}"/>
              </a:ext>
            </a:extLst>
          </p:cNvPr>
          <p:cNvPicPr>
            <a:picLocks noChangeAspect="1"/>
          </p:cNvPicPr>
          <p:nvPr/>
        </p:nvPicPr>
        <p:blipFill rotWithShape="1">
          <a:blip r:embed="rId3"/>
          <a:srcRect l="25819" r="8211"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Εικόνα 5" descr="Εικόνα που περιέχει ποδήλατο, υπαίθριος, σταθμευμένος, κεκλιμένος&#10;&#10;Περιγραφή που δημιουργήθηκε αυτόματα">
            <a:extLst>
              <a:ext uri="{FF2B5EF4-FFF2-40B4-BE49-F238E27FC236}">
                <a16:creationId xmlns:a16="http://schemas.microsoft.com/office/drawing/2014/main" id="{176EBC4D-18FA-E670-E0E5-0F66C410927A}"/>
              </a:ext>
            </a:extLst>
          </p:cNvPr>
          <p:cNvPicPr>
            <a:picLocks noChangeAspect="1"/>
          </p:cNvPicPr>
          <p:nvPr/>
        </p:nvPicPr>
        <p:blipFill rotWithShape="1">
          <a:blip r:embed="rId4"/>
          <a:srcRect l="15945" r="15437"/>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Θέση περιεχομένου 2">
            <a:extLst>
              <a:ext uri="{FF2B5EF4-FFF2-40B4-BE49-F238E27FC236}">
                <a16:creationId xmlns:a16="http://schemas.microsoft.com/office/drawing/2014/main" id="{83AB54EF-2AE9-8EEB-5F27-84D2D0ACE284}"/>
              </a:ext>
            </a:extLst>
          </p:cNvPr>
          <p:cNvSpPr>
            <a:spLocks noGrp="1"/>
          </p:cNvSpPr>
          <p:nvPr>
            <p:ph idx="1"/>
          </p:nvPr>
        </p:nvSpPr>
        <p:spPr>
          <a:xfrm>
            <a:off x="6940296" y="2871982"/>
            <a:ext cx="4668256" cy="3181684"/>
          </a:xfrm>
        </p:spPr>
        <p:txBody>
          <a:bodyPr vert="horz" lIns="91440" tIns="45720" rIns="91440" bIns="45720" rtlCol="0" anchor="t">
            <a:normAutofit/>
          </a:bodyPr>
          <a:lstStyle/>
          <a:p>
            <a:r>
              <a:rPr lang="el-GR" dirty="0">
                <a:cs typeface="Calibri"/>
              </a:rPr>
              <a:t>ΜΗΧΑΝΕΣ-ΠΟΔΗΛΑΤΑ-ΠΑΤΙΝΙΑ.</a:t>
            </a:r>
          </a:p>
          <a:p>
            <a:endParaRPr lang="el-GR" sz="1800">
              <a:cs typeface="Calibri"/>
            </a:endParaRPr>
          </a:p>
        </p:txBody>
      </p:sp>
    </p:spTree>
    <p:extLst>
      <p:ext uri="{BB962C8B-B14F-4D97-AF65-F5344CB8AC3E}">
        <p14:creationId xmlns:p14="http://schemas.microsoft.com/office/powerpoint/2010/main" val="22746360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51F312-3B55-AAFC-699B-9483F5400E95}"/>
              </a:ext>
            </a:extLst>
          </p:cNvPr>
          <p:cNvSpPr>
            <a:spLocks noGrp="1"/>
          </p:cNvSpPr>
          <p:nvPr>
            <p:ph type="title"/>
          </p:nvPr>
        </p:nvSpPr>
        <p:spPr>
          <a:xfrm>
            <a:off x="762001" y="803325"/>
            <a:ext cx="5314536" cy="1325563"/>
          </a:xfrm>
        </p:spPr>
        <p:txBody>
          <a:bodyPr>
            <a:normAutofit/>
          </a:bodyPr>
          <a:lstStyle/>
          <a:p>
            <a:r>
              <a:rPr lang="el-GR" b="1" dirty="0">
                <a:cs typeface="Calibri Light"/>
              </a:rPr>
              <a:t>ΕΔΡΑΝΑ ΚΥΛΗΣΗΣ</a:t>
            </a:r>
            <a:endParaRPr lang="el-GR" b="1" dirty="0"/>
          </a:p>
        </p:txBody>
      </p:sp>
      <p:sp>
        <p:nvSpPr>
          <p:cNvPr id="3" name="Θέση περιεχομένου 2">
            <a:extLst>
              <a:ext uri="{FF2B5EF4-FFF2-40B4-BE49-F238E27FC236}">
                <a16:creationId xmlns:a16="http://schemas.microsoft.com/office/drawing/2014/main" id="{385D3AAE-0288-4A85-E559-1ABF4B8C5DB9}"/>
              </a:ext>
            </a:extLst>
          </p:cNvPr>
          <p:cNvSpPr>
            <a:spLocks noGrp="1"/>
          </p:cNvSpPr>
          <p:nvPr>
            <p:ph idx="1"/>
          </p:nvPr>
        </p:nvSpPr>
        <p:spPr>
          <a:xfrm>
            <a:off x="762000" y="2279018"/>
            <a:ext cx="5314543" cy="3375920"/>
          </a:xfrm>
        </p:spPr>
        <p:txBody>
          <a:bodyPr vert="horz" lIns="91440" tIns="45720" rIns="91440" bIns="45720" rtlCol="0" anchor="t">
            <a:noAutofit/>
          </a:bodyPr>
          <a:lstStyle/>
          <a:p>
            <a:r>
              <a:rPr lang="el-GR" dirty="0">
                <a:cs typeface="Calibri"/>
              </a:rPr>
              <a:t>ΣΤΑ ΕΔΡΑΝΑ ΚΥΛΙΣΗΣ ΕΠΙΤΥΓΧΑΝΕΤΑΙ ΠΕΡΙΣΤΡΟΦΗ ΤΟΥ ΣΤΡΟΦΕΑ ΩΣ ΠΡΟΣ ΤΟΝ ΕΞΩΤΕΡΙΚΟ ΔΑΚΤΥΛΙΟ ΤΟΥ ΕΔΡΑΝΟΥ (ΡΟΥΛΜΑΝ) ΜΕ ΤΗΝ ΚΥΛΙΣΗ ΤΩΝ ΣΤΟΙΧΕΙΩΝ ΚΥΛΙΣΗΣ (ΣΦΑΙΡΕΣ, ΚΥΛΙΝΔΡΟΙ, ΚΟΛΟΥΡΟΙ ΚΩΝΟΙ, ΒΑΡΕΛΟΙΔΗ) ,ΠΟΥ ΒΡΙΣΚΟΝΤΑΙ ΜΕΤΑΞΥ ΕΣΩΤΕΡΙΚΟΥ ΚΑΙ ΕΞΩΤΕΡΙΚΟΥ ΔΑΚΤΥΛΙΟΥ ΤΟΥ ΕΔΡΑΝΟΥ.</a:t>
            </a:r>
          </a:p>
          <a:p>
            <a:endParaRPr lang="el-GR" dirty="0">
              <a:cs typeface="Calibri"/>
            </a:endParaRPr>
          </a:p>
        </p:txBody>
      </p:sp>
      <p:sp>
        <p:nvSpPr>
          <p:cNvPr id="14"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5" descr="Εικόνα που περιέχει κάμερα, προβολέας, γρανάζι&#10;&#10;Περιγραφή που δημιουργήθηκε αυτόματα">
            <a:extLst>
              <a:ext uri="{FF2B5EF4-FFF2-40B4-BE49-F238E27FC236}">
                <a16:creationId xmlns:a16="http://schemas.microsoft.com/office/drawing/2014/main" id="{4C2C3C44-9542-E210-029C-41A0927EC0DD}"/>
              </a:ext>
            </a:extLst>
          </p:cNvPr>
          <p:cNvPicPr>
            <a:picLocks noChangeAspect="1"/>
          </p:cNvPicPr>
          <p:nvPr/>
        </p:nvPicPr>
        <p:blipFill rotWithShape="1">
          <a:blip r:embed="rId2"/>
          <a:srcRect l="376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11475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ΑΣΠΑΙΤΕ ΕΠΑΙΚ  1η ΜΙΚΡΟΔΙΔΑΣΚΑΛΙΑ</vt:lpstr>
      <vt:lpstr>9.2 ΕΔΡΑΝΑ- ΕΙΔΗ ΕΔΡΑΝΩΝ</vt:lpstr>
      <vt:lpstr>ΤΑ ΕΔΡΑΝΑ ΕΊΝΑΙ ΤΑ ΣΤΟΙΧΕΙΑ ΠΟΥ ΣΤΗΡΙΖΟΥΝ ΤΙΣ ΑΤΡΑΚΤΟΥΣ ΣΤΟ ΣΩΜΑ - ΒΑΣΗ ΤΗΣ ΜΗΧΑΝΗΣ, ΏΣΤΕ ΝΑ ΕΠΙΤΥΓΧΑΝΕΤΑΙ Η ΠΕΡΙΣΤΟΦΗ ΤΟΥΣ. </vt:lpstr>
      <vt:lpstr>ΠΟΙΕΣ ΕΦΑΡΜΟΓΕΣ ΓΝΩΡΙΖΕΤΕ ΟΠΟΥ ΦΕΡΟΥΝ ΕΔΡΑΝΑ ΓΙΑ ΤΗΝ ΛΕΙΤΟΥΡΓΙΑ ΤΟΥΣ;</vt:lpstr>
      <vt:lpstr>ΚΑΠΟΙΕΣ ΑΠΌ ΤΙΣ ΚΑΤΑΣΚΕΥΕΣ ΟΙ ΟΠΟΙΕΣ ΦΕΡΟΥΝ ΕΔΡΑΝΑ:</vt:lpstr>
      <vt:lpstr>ΚΑΠΟΙΕΣ ΑΠΌ ΤΙΣ ΚΑΤΑΣΚΕΥΕΣ ΟΙ ΟΠΟΙΕΣ ΦΕΡΟΥΝ ΕΔΡΑΝΑ: </vt:lpstr>
      <vt:lpstr>ΚΑΠΟΙΕΣ ΑΠΌ ΤΙΣ ΚΑΤΑΣΚΕΥΕΣ ΟΙ ΟΠΟΙΕΣ ΦΕΡΟΥΝ ΕΔΡΑΝΑ: </vt:lpstr>
      <vt:lpstr>ΚΑΠΟΙΕΣ ΑΠΌ ΤΙΣ ΚΑΤΑΣΚΕΥΕΣ ΟΙ ΟΠΟΙΕΣ ΦΕΡΟΥΝ ΕΔΡΑΝΑ: </vt:lpstr>
      <vt:lpstr>ΕΔΡΑΝΑ ΚΥΛΗΣΗΣ</vt:lpstr>
      <vt:lpstr>ΕΔΡΑΝΑ ΟΛΙΣΘΗΣΗΣ</vt:lpstr>
      <vt:lpstr>ΣΤΟ ΕΠΟΜΕΝΟ ΜΑΘΗΜΑ ΘΑ ΜΙΛΗΣΟΥΜΕ ΓΙΑ ΤΟΥΣ ΤΥΠΟΥΣ ΚΑΙ ΤΙΣ ΚΑΤΗΓΟΡΙΕΣ ΤΩΝ ΕΔΡΑΝΩΝ.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234</cp:revision>
  <dcterms:created xsi:type="dcterms:W3CDTF">2022-11-06T16:06:12Z</dcterms:created>
  <dcterms:modified xsi:type="dcterms:W3CDTF">2022-11-06T18:13:16Z</dcterms:modified>
</cp:coreProperties>
</file>