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3" r:id="rId6"/>
    <p:sldId id="259" r:id="rId7"/>
    <p:sldId id="260" r:id="rId8"/>
    <p:sldId id="262"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10/4/2013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10/4/2013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10/4/2013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10/4/2013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l.wikipedia.org/wiki/%CE%91%CF%81%CF%87%CE%B5%CE%AF%CE%BF:Flag_of_the_United_States.svg" TargetMode="External"/><Relationship Id="rId7"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hyperlink" Target="http://el.wikipedia.org/wiki/%CE%91%CF%81%CF%87%CE%B5%CE%AF%CE%BF:Flag_of_Russia.svg" TargetMode="Externa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268761"/>
            <a:ext cx="7772400" cy="1728191"/>
          </a:xfrm>
        </p:spPr>
        <p:txBody>
          <a:bodyPr/>
          <a:lstStyle/>
          <a:p>
            <a:r>
              <a:rPr lang="el-GR" i="1" dirty="0" smtClean="0">
                <a:solidFill>
                  <a:schemeClr val="accent1"/>
                </a:solidFill>
              </a:rPr>
              <a:t>Μάθημα Πολιτική &amp; Δίκαιο</a:t>
            </a:r>
            <a:br>
              <a:rPr lang="el-GR" i="1" dirty="0" smtClean="0">
                <a:solidFill>
                  <a:schemeClr val="accent1"/>
                </a:solidFill>
              </a:rPr>
            </a:br>
            <a:r>
              <a:rPr lang="el-GR" i="1" dirty="0" smtClean="0">
                <a:solidFill>
                  <a:schemeClr val="accent1"/>
                </a:solidFill>
              </a:rPr>
              <a:t> Β΄  Γενικού Λυκείου </a:t>
            </a:r>
            <a:endParaRPr lang="el-GR" i="1" dirty="0">
              <a:solidFill>
                <a:schemeClr val="accent1"/>
              </a:solidFill>
            </a:endParaRPr>
          </a:p>
        </p:txBody>
      </p:sp>
      <p:sp>
        <p:nvSpPr>
          <p:cNvPr id="3" name="2 - Υπότιτλος"/>
          <p:cNvSpPr>
            <a:spLocks noGrp="1"/>
          </p:cNvSpPr>
          <p:nvPr>
            <p:ph type="subTitle" idx="1"/>
          </p:nvPr>
        </p:nvSpPr>
        <p:spPr/>
        <p:txBody>
          <a:bodyPr>
            <a:normAutofit/>
          </a:bodyPr>
          <a:lstStyle/>
          <a:p>
            <a:pPr algn="l"/>
            <a:r>
              <a:rPr lang="el-GR" sz="4400" dirty="0" smtClean="0">
                <a:solidFill>
                  <a:schemeClr val="accent1"/>
                </a:solidFill>
              </a:rPr>
              <a:t>Κεφάλαιο 4</a:t>
            </a:r>
          </a:p>
          <a:p>
            <a:pPr algn="l"/>
            <a:r>
              <a:rPr lang="el-GR" sz="4400" dirty="0" smtClean="0">
                <a:solidFill>
                  <a:schemeClr val="accent1"/>
                </a:solidFill>
              </a:rPr>
              <a:t>Μορφές πολιτευμάτων </a:t>
            </a:r>
            <a:endParaRPr lang="el-GR" sz="44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346050"/>
          </a:xfrm>
        </p:spPr>
        <p:txBody>
          <a:bodyPr>
            <a:normAutofit fontScale="90000"/>
          </a:bodyPr>
          <a:lstStyle/>
          <a:p>
            <a:endParaRPr lang="el-GR" dirty="0"/>
          </a:p>
        </p:txBody>
      </p:sp>
      <p:sp>
        <p:nvSpPr>
          <p:cNvPr id="3" name="2 - Θέση περιεχομένου"/>
          <p:cNvSpPr>
            <a:spLocks noGrp="1"/>
          </p:cNvSpPr>
          <p:nvPr>
            <p:ph idx="1"/>
          </p:nvPr>
        </p:nvSpPr>
        <p:spPr>
          <a:xfrm>
            <a:off x="457200" y="836712"/>
            <a:ext cx="8229600" cy="5760640"/>
          </a:xfrm>
        </p:spPr>
        <p:txBody>
          <a:bodyPr>
            <a:normAutofit/>
          </a:bodyPr>
          <a:lstStyle/>
          <a:p>
            <a:pPr>
              <a:buClr>
                <a:srgbClr val="00B0F0"/>
              </a:buClr>
              <a:buFont typeface="Wingdings" pitchFamily="2" charset="2"/>
              <a:buChar char="q"/>
            </a:pPr>
            <a:r>
              <a:rPr lang="el-GR" dirty="0" smtClean="0">
                <a:solidFill>
                  <a:schemeClr val="tx2"/>
                </a:solidFill>
              </a:rPr>
              <a:t> </a:t>
            </a:r>
            <a:r>
              <a:rPr lang="el-GR" u="sng" dirty="0" smtClean="0">
                <a:solidFill>
                  <a:schemeClr val="tx2"/>
                </a:solidFill>
              </a:rPr>
              <a:t>Βασιλευόμενη </a:t>
            </a:r>
            <a:r>
              <a:rPr lang="el-GR" dirty="0" smtClean="0">
                <a:solidFill>
                  <a:schemeClr val="tx2"/>
                </a:solidFill>
              </a:rPr>
              <a:t> Κοινοβουλευτική Δημοκρατία</a:t>
            </a:r>
            <a:r>
              <a:rPr lang="en-US" dirty="0" smtClean="0">
                <a:solidFill>
                  <a:schemeClr val="tx2"/>
                </a:solidFill>
              </a:rPr>
              <a:t>:</a:t>
            </a:r>
            <a:endParaRPr lang="el-GR" dirty="0" smtClean="0">
              <a:solidFill>
                <a:schemeClr val="tx2"/>
              </a:solidFill>
            </a:endParaRPr>
          </a:p>
          <a:p>
            <a:pPr>
              <a:buClr>
                <a:srgbClr val="00B0F0"/>
              </a:buClr>
              <a:buNone/>
            </a:pPr>
            <a:r>
              <a:rPr lang="el-GR" dirty="0" smtClean="0">
                <a:solidFill>
                  <a:schemeClr val="tx2"/>
                </a:solidFill>
              </a:rPr>
              <a:t>    Αρχηγός του κράτους είναι ο βασιλιάς</a:t>
            </a:r>
            <a:r>
              <a:rPr lang="de-DE" dirty="0" smtClean="0">
                <a:solidFill>
                  <a:schemeClr val="tx2"/>
                </a:solidFill>
              </a:rPr>
              <a:t>.</a:t>
            </a:r>
          </a:p>
          <a:p>
            <a:pPr>
              <a:buClr>
                <a:srgbClr val="00B0F0"/>
              </a:buClr>
              <a:buNone/>
            </a:pPr>
            <a:r>
              <a:rPr lang="de-DE" dirty="0" smtClean="0">
                <a:solidFill>
                  <a:schemeClr val="tx2"/>
                </a:solidFill>
              </a:rPr>
              <a:t>   </a:t>
            </a:r>
            <a:r>
              <a:rPr lang="el-GR" dirty="0" smtClean="0">
                <a:solidFill>
                  <a:schemeClr val="tx2"/>
                </a:solidFill>
              </a:rPr>
              <a:t>Τέτοιες χώρες είναι</a:t>
            </a:r>
            <a:r>
              <a:rPr lang="en-US" dirty="0" smtClean="0">
                <a:solidFill>
                  <a:schemeClr val="tx2"/>
                </a:solidFill>
              </a:rPr>
              <a:t>:</a:t>
            </a:r>
          </a:p>
          <a:p>
            <a:pPr>
              <a:buClr>
                <a:srgbClr val="00B0F0"/>
              </a:buClr>
              <a:buNone/>
            </a:pPr>
            <a:endParaRPr lang="en-US" dirty="0" smtClean="0">
              <a:solidFill>
                <a:schemeClr val="tx2"/>
              </a:solidFill>
            </a:endParaRPr>
          </a:p>
          <a:p>
            <a:pPr>
              <a:buClr>
                <a:srgbClr val="00B0F0"/>
              </a:buClr>
              <a:buNone/>
            </a:pPr>
            <a:endParaRPr lang="en-US" dirty="0" smtClean="0">
              <a:solidFill>
                <a:schemeClr val="tx2"/>
              </a:solidFill>
            </a:endParaRPr>
          </a:p>
          <a:p>
            <a:pPr>
              <a:buClr>
                <a:srgbClr val="00B0F0"/>
              </a:buClr>
              <a:buNone/>
            </a:pPr>
            <a:endParaRPr lang="el-GR" dirty="0" smtClean="0">
              <a:solidFill>
                <a:schemeClr val="tx2"/>
              </a:solidFill>
            </a:endParaRPr>
          </a:p>
          <a:p>
            <a:pPr>
              <a:buClr>
                <a:srgbClr val="00B0F0"/>
              </a:buClr>
              <a:buNone/>
            </a:pPr>
            <a:endParaRPr lang="el-GR" dirty="0" smtClean="0">
              <a:solidFill>
                <a:schemeClr val="tx2"/>
              </a:solidFill>
            </a:endParaRPr>
          </a:p>
        </p:txBody>
      </p:sp>
      <p:pic>
        <p:nvPicPr>
          <p:cNvPr id="5" name="4 - Εικόνα" descr="e_e_flags.jpg"/>
          <p:cNvPicPr>
            <a:picLocks noChangeAspect="1"/>
          </p:cNvPicPr>
          <p:nvPr/>
        </p:nvPicPr>
        <p:blipFill>
          <a:blip r:embed="rId2" cstate="print"/>
          <a:stretch>
            <a:fillRect/>
          </a:stretch>
        </p:blipFill>
        <p:spPr>
          <a:xfrm>
            <a:off x="611560" y="3501008"/>
            <a:ext cx="3744416" cy="1665237"/>
          </a:xfrm>
          <a:prstGeom prst="rect">
            <a:avLst/>
          </a:prstGeom>
        </p:spPr>
      </p:pic>
      <p:pic>
        <p:nvPicPr>
          <p:cNvPr id="1029" name="Picture 5" descr="C:\Users\chris\Desktop\e_e_flags.jpg"/>
          <p:cNvPicPr>
            <a:picLocks noChangeAspect="1" noChangeArrowheads="1"/>
          </p:cNvPicPr>
          <p:nvPr/>
        </p:nvPicPr>
        <p:blipFill>
          <a:blip r:embed="rId3" cstate="print"/>
          <a:srcRect/>
          <a:stretch>
            <a:fillRect/>
          </a:stretch>
        </p:blipFill>
        <p:spPr bwMode="auto">
          <a:xfrm>
            <a:off x="4788024" y="3501008"/>
            <a:ext cx="1872208" cy="1440160"/>
          </a:xfrm>
          <a:prstGeom prst="rect">
            <a:avLst/>
          </a:prstGeom>
          <a:noFill/>
        </p:spPr>
      </p:pic>
      <p:pic>
        <p:nvPicPr>
          <p:cNvPr id="1030" name="Picture 6" descr="C:\Users\chris\Desktop\e_e_flags.jpg"/>
          <p:cNvPicPr>
            <a:picLocks noChangeAspect="1" noChangeArrowheads="1"/>
          </p:cNvPicPr>
          <p:nvPr/>
        </p:nvPicPr>
        <p:blipFill>
          <a:blip r:embed="rId4" cstate="print"/>
          <a:srcRect/>
          <a:stretch>
            <a:fillRect/>
          </a:stretch>
        </p:blipFill>
        <p:spPr bwMode="auto">
          <a:xfrm>
            <a:off x="6948264" y="3429000"/>
            <a:ext cx="1584176" cy="1224136"/>
          </a:xfrm>
          <a:prstGeom prst="rect">
            <a:avLst/>
          </a:prstGeom>
          <a:noFill/>
        </p:spPr>
      </p:pic>
      <p:pic>
        <p:nvPicPr>
          <p:cNvPr id="1031" name="Picture 7" descr="C:\Users\chris\Desktop\e_e_flags.jpg"/>
          <p:cNvPicPr>
            <a:picLocks noChangeAspect="1" noChangeArrowheads="1"/>
          </p:cNvPicPr>
          <p:nvPr/>
        </p:nvPicPr>
        <p:blipFill>
          <a:blip r:embed="rId5" cstate="print"/>
          <a:srcRect/>
          <a:stretch>
            <a:fillRect/>
          </a:stretch>
        </p:blipFill>
        <p:spPr bwMode="auto">
          <a:xfrm>
            <a:off x="899592" y="5445224"/>
            <a:ext cx="1656184" cy="1008112"/>
          </a:xfrm>
          <a:prstGeom prst="rect">
            <a:avLst/>
          </a:prstGeom>
          <a:noFill/>
        </p:spPr>
      </p:pic>
      <p:pic>
        <p:nvPicPr>
          <p:cNvPr id="1032" name="Picture 8" descr="C:\Users\chris\Desktop\e_e_flags.jpg"/>
          <p:cNvPicPr>
            <a:picLocks noChangeAspect="1" noChangeArrowheads="1"/>
          </p:cNvPicPr>
          <p:nvPr/>
        </p:nvPicPr>
        <p:blipFill>
          <a:blip r:embed="rId6" cstate="print"/>
          <a:srcRect/>
          <a:stretch>
            <a:fillRect/>
          </a:stretch>
        </p:blipFill>
        <p:spPr bwMode="auto">
          <a:xfrm>
            <a:off x="2915816" y="5301208"/>
            <a:ext cx="1728192" cy="108012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78098"/>
          </a:xfrm>
        </p:spPr>
        <p:txBody>
          <a:bodyPr/>
          <a:lstStyle/>
          <a:p>
            <a:endParaRPr lang="el-GR" dirty="0"/>
          </a:p>
        </p:txBody>
      </p:sp>
      <p:sp>
        <p:nvSpPr>
          <p:cNvPr id="3" name="2 - Θέση περιεχομένου"/>
          <p:cNvSpPr>
            <a:spLocks noGrp="1"/>
          </p:cNvSpPr>
          <p:nvPr>
            <p:ph idx="1"/>
          </p:nvPr>
        </p:nvSpPr>
        <p:spPr>
          <a:xfrm>
            <a:off x="457200" y="980728"/>
            <a:ext cx="8229600" cy="5145435"/>
          </a:xfrm>
        </p:spPr>
        <p:txBody>
          <a:bodyPr/>
          <a:lstStyle/>
          <a:p>
            <a:pPr>
              <a:buClr>
                <a:srgbClr val="00B0F0"/>
              </a:buClr>
              <a:buFont typeface="Wingdings" pitchFamily="2" charset="2"/>
              <a:buChar char="q"/>
            </a:pPr>
            <a:r>
              <a:rPr lang="el-GR" u="sng" dirty="0" smtClean="0">
                <a:solidFill>
                  <a:schemeClr val="tx2"/>
                </a:solidFill>
              </a:rPr>
              <a:t>Προεδρευόμενη </a:t>
            </a:r>
            <a:r>
              <a:rPr lang="el-GR" dirty="0" smtClean="0">
                <a:solidFill>
                  <a:schemeClr val="tx2"/>
                </a:solidFill>
              </a:rPr>
              <a:t> Κοινοβουλευτική Δημοκρατία</a:t>
            </a:r>
            <a:r>
              <a:rPr lang="en-US" dirty="0" smtClean="0">
                <a:solidFill>
                  <a:schemeClr val="tx2"/>
                </a:solidFill>
              </a:rPr>
              <a:t>:</a:t>
            </a:r>
            <a:endParaRPr lang="el-GR" dirty="0" smtClean="0">
              <a:solidFill>
                <a:schemeClr val="tx2"/>
              </a:solidFill>
            </a:endParaRPr>
          </a:p>
          <a:p>
            <a:pPr>
              <a:buClr>
                <a:srgbClr val="00B0F0"/>
              </a:buClr>
              <a:buNone/>
            </a:pPr>
            <a:r>
              <a:rPr lang="el-GR" dirty="0" smtClean="0">
                <a:solidFill>
                  <a:schemeClr val="tx2"/>
                </a:solidFill>
              </a:rPr>
              <a:t>    Αρχηγός του κράτους είναι ο Πρόεδρος της Δημοκρατίας (</a:t>
            </a:r>
            <a:r>
              <a:rPr lang="el-GR" dirty="0" err="1" smtClean="0">
                <a:solidFill>
                  <a:schemeClr val="tx2"/>
                </a:solidFill>
              </a:rPr>
              <a:t>ΠτΔ</a:t>
            </a:r>
            <a:r>
              <a:rPr lang="el-GR" dirty="0" smtClean="0">
                <a:solidFill>
                  <a:schemeClr val="tx2"/>
                </a:solidFill>
              </a:rPr>
              <a:t>)</a:t>
            </a:r>
          </a:p>
          <a:p>
            <a:pPr>
              <a:buNone/>
            </a:pPr>
            <a:r>
              <a:rPr lang="el-GR" dirty="0" smtClean="0">
                <a:solidFill>
                  <a:schemeClr val="tx2"/>
                </a:solidFill>
              </a:rPr>
              <a:t>Τέτοιες χώρες είναι</a:t>
            </a:r>
            <a:r>
              <a:rPr lang="en-US" dirty="0" smtClean="0">
                <a:solidFill>
                  <a:schemeClr val="tx2"/>
                </a:solidFill>
              </a:rPr>
              <a:t>:</a:t>
            </a:r>
          </a:p>
          <a:p>
            <a:pPr>
              <a:buNone/>
            </a:pPr>
            <a:endParaRPr lang="en-US" dirty="0" smtClean="0">
              <a:solidFill>
                <a:schemeClr val="tx2"/>
              </a:solidFill>
            </a:endParaRPr>
          </a:p>
          <a:p>
            <a:pPr>
              <a:buNone/>
            </a:pPr>
            <a:endParaRPr lang="el-GR" dirty="0"/>
          </a:p>
        </p:txBody>
      </p:sp>
      <p:pic>
        <p:nvPicPr>
          <p:cNvPr id="2050" name="Picture 2" descr="C:\Users\chris\Desktop\e_e_flags.jpg"/>
          <p:cNvPicPr>
            <a:picLocks noChangeAspect="1" noChangeArrowheads="1"/>
          </p:cNvPicPr>
          <p:nvPr/>
        </p:nvPicPr>
        <p:blipFill>
          <a:blip r:embed="rId2" cstate="print"/>
          <a:srcRect/>
          <a:stretch>
            <a:fillRect/>
          </a:stretch>
        </p:blipFill>
        <p:spPr bwMode="auto">
          <a:xfrm>
            <a:off x="827584" y="4077072"/>
            <a:ext cx="1656184" cy="2016224"/>
          </a:xfrm>
          <a:prstGeom prst="rect">
            <a:avLst/>
          </a:prstGeom>
          <a:noFill/>
        </p:spPr>
      </p:pic>
      <p:pic>
        <p:nvPicPr>
          <p:cNvPr id="2051" name="Picture 3" descr="C:\Users\chris\Desktop\e_e_flags.jpg"/>
          <p:cNvPicPr>
            <a:picLocks noChangeAspect="1" noChangeArrowheads="1"/>
          </p:cNvPicPr>
          <p:nvPr/>
        </p:nvPicPr>
        <p:blipFill>
          <a:blip r:embed="rId3" cstate="print"/>
          <a:srcRect/>
          <a:stretch>
            <a:fillRect/>
          </a:stretch>
        </p:blipFill>
        <p:spPr bwMode="auto">
          <a:xfrm>
            <a:off x="2987824" y="4077072"/>
            <a:ext cx="1512168" cy="100811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274042"/>
          </a:xfrm>
        </p:spPr>
        <p:txBody>
          <a:bodyPr>
            <a:normAutofit fontScale="90000"/>
          </a:bodyPr>
          <a:lstStyle/>
          <a:p>
            <a:endParaRPr lang="el-GR" dirty="0"/>
          </a:p>
        </p:txBody>
      </p:sp>
      <p:sp>
        <p:nvSpPr>
          <p:cNvPr id="3" name="2 - Θέση περιεχομένου"/>
          <p:cNvSpPr>
            <a:spLocks noGrp="1"/>
          </p:cNvSpPr>
          <p:nvPr>
            <p:ph idx="1"/>
          </p:nvPr>
        </p:nvSpPr>
        <p:spPr>
          <a:xfrm>
            <a:off x="457200" y="620688"/>
            <a:ext cx="8229600" cy="5505475"/>
          </a:xfrm>
        </p:spPr>
        <p:txBody>
          <a:bodyPr/>
          <a:lstStyle/>
          <a:p>
            <a:pPr>
              <a:buClr>
                <a:srgbClr val="00B0F0"/>
              </a:buClr>
              <a:buFont typeface="Wingdings" pitchFamily="2" charset="2"/>
              <a:buChar char="q"/>
            </a:pPr>
            <a:r>
              <a:rPr lang="el-GR" u="sng" dirty="0" smtClean="0">
                <a:solidFill>
                  <a:schemeClr val="tx2"/>
                </a:solidFill>
              </a:rPr>
              <a:t>Προεδρική</a:t>
            </a:r>
            <a:r>
              <a:rPr lang="el-GR" dirty="0" smtClean="0">
                <a:solidFill>
                  <a:schemeClr val="tx2"/>
                </a:solidFill>
              </a:rPr>
              <a:t>  Κοινοβουλευτική Δημοκρατία</a:t>
            </a:r>
            <a:r>
              <a:rPr lang="en-US" dirty="0" smtClean="0">
                <a:solidFill>
                  <a:schemeClr val="tx2"/>
                </a:solidFill>
              </a:rPr>
              <a:t>:</a:t>
            </a:r>
            <a:endParaRPr lang="el-GR" dirty="0" smtClean="0">
              <a:solidFill>
                <a:schemeClr val="tx2"/>
              </a:solidFill>
            </a:endParaRPr>
          </a:p>
          <a:p>
            <a:pPr>
              <a:buClr>
                <a:srgbClr val="00B0F0"/>
              </a:buClr>
              <a:buNone/>
            </a:pPr>
            <a:r>
              <a:rPr lang="el-GR" dirty="0" smtClean="0">
                <a:solidFill>
                  <a:schemeClr val="tx2"/>
                </a:solidFill>
              </a:rPr>
              <a:t>    Ο  αρχηγός του κράτους έχει  </a:t>
            </a:r>
            <a:r>
              <a:rPr lang="el-GR" u="sng" dirty="0" smtClean="0">
                <a:solidFill>
                  <a:schemeClr val="tx2"/>
                </a:solidFill>
              </a:rPr>
              <a:t>διπλό ρόλο </a:t>
            </a:r>
          </a:p>
          <a:p>
            <a:pPr>
              <a:buClr>
                <a:srgbClr val="00B0F0"/>
              </a:buClr>
              <a:buNone/>
            </a:pPr>
            <a:r>
              <a:rPr lang="el-GR" dirty="0" smtClean="0">
                <a:solidFill>
                  <a:schemeClr val="tx2"/>
                </a:solidFill>
              </a:rPr>
              <a:t>    Είναι αρχηγός του κράτους και Πρόεδρος της Κυβέρνησης</a:t>
            </a:r>
            <a:r>
              <a:rPr lang="de-DE" dirty="0" smtClean="0">
                <a:solidFill>
                  <a:schemeClr val="tx2"/>
                </a:solidFill>
              </a:rPr>
              <a:t>.</a:t>
            </a:r>
            <a:endParaRPr lang="el-GR" dirty="0" smtClean="0"/>
          </a:p>
          <a:p>
            <a:pPr>
              <a:buNone/>
            </a:pPr>
            <a:r>
              <a:rPr lang="el-GR" dirty="0" smtClean="0">
                <a:solidFill>
                  <a:schemeClr val="tx2"/>
                </a:solidFill>
              </a:rPr>
              <a:t>Τέτοιες χώρες είναι</a:t>
            </a:r>
            <a:r>
              <a:rPr lang="en-US" dirty="0" smtClean="0">
                <a:solidFill>
                  <a:schemeClr val="tx2"/>
                </a:solidFill>
              </a:rPr>
              <a:t>:</a:t>
            </a:r>
          </a:p>
          <a:p>
            <a:pPr>
              <a:buNone/>
            </a:pPr>
            <a:endParaRPr lang="en-US" dirty="0" smtClean="0"/>
          </a:p>
          <a:p>
            <a:endParaRPr lang="en-US" dirty="0" smtClean="0"/>
          </a:p>
          <a:p>
            <a:pPr>
              <a:buNone/>
            </a:pPr>
            <a:r>
              <a:rPr lang="en-US" dirty="0" smtClean="0"/>
              <a:t>                           </a:t>
            </a:r>
            <a:r>
              <a:rPr lang="el-GR" sz="1800" dirty="0" smtClean="0"/>
              <a:t>ΗΠΑ                                 ΡΩΣΙΑ</a:t>
            </a:r>
            <a:endParaRPr lang="el-GR" sz="1800" dirty="0"/>
          </a:p>
        </p:txBody>
      </p:sp>
      <p:sp>
        <p:nvSpPr>
          <p:cNvPr id="4" name="3 - Δεξιό βέλος"/>
          <p:cNvSpPr/>
          <p:nvPr/>
        </p:nvSpPr>
        <p:spPr>
          <a:xfrm>
            <a:off x="7812360" y="1340768"/>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3074" name="Picture 2" descr="C:\Users\chris\Desktop\e_e_flags.jpg"/>
          <p:cNvPicPr>
            <a:picLocks noChangeAspect="1" noChangeArrowheads="1"/>
          </p:cNvPicPr>
          <p:nvPr/>
        </p:nvPicPr>
        <p:blipFill>
          <a:blip r:embed="rId2" cstate="print"/>
          <a:srcRect/>
          <a:stretch>
            <a:fillRect/>
          </a:stretch>
        </p:blipFill>
        <p:spPr bwMode="auto">
          <a:xfrm>
            <a:off x="899592" y="3645024"/>
            <a:ext cx="1368152" cy="1080120"/>
          </a:xfrm>
          <a:prstGeom prst="rect">
            <a:avLst/>
          </a:prstGeom>
          <a:noFill/>
        </p:spPr>
      </p:pic>
      <p:pic>
        <p:nvPicPr>
          <p:cNvPr id="3076" name="Picture 4" descr="http://upload.wikimedia.org/wikipedia/commons/thumb/a/a4/Flag_of_the_United_States.svg/250px-Flag_of_the_United_States.svg.png">
            <a:hlinkClick r:id="rId3"/>
          </p:cNvPr>
          <p:cNvPicPr>
            <a:picLocks noChangeAspect="1" noChangeArrowheads="1"/>
          </p:cNvPicPr>
          <p:nvPr/>
        </p:nvPicPr>
        <p:blipFill>
          <a:blip r:embed="rId4" cstate="print"/>
          <a:srcRect/>
          <a:stretch>
            <a:fillRect/>
          </a:stretch>
        </p:blipFill>
        <p:spPr bwMode="auto">
          <a:xfrm>
            <a:off x="2987824" y="4005064"/>
            <a:ext cx="936104" cy="624069"/>
          </a:xfrm>
          <a:prstGeom prst="rect">
            <a:avLst/>
          </a:prstGeom>
          <a:noFill/>
        </p:spPr>
      </p:pic>
      <p:pic>
        <p:nvPicPr>
          <p:cNvPr id="3078" name="Picture 6" descr="Σημαία">
            <a:hlinkClick r:id="rId5" tooltip="Σημαία"/>
          </p:cNvPr>
          <p:cNvPicPr>
            <a:picLocks noChangeAspect="1" noChangeArrowheads="1"/>
          </p:cNvPicPr>
          <p:nvPr/>
        </p:nvPicPr>
        <p:blipFill>
          <a:blip r:embed="rId6" cstate="print"/>
          <a:srcRect/>
          <a:stretch>
            <a:fillRect/>
          </a:stretch>
        </p:blipFill>
        <p:spPr bwMode="auto">
          <a:xfrm>
            <a:off x="5004048" y="4077072"/>
            <a:ext cx="936104" cy="576064"/>
          </a:xfrm>
          <a:prstGeom prst="rect">
            <a:avLst/>
          </a:prstGeom>
          <a:noFill/>
        </p:spPr>
      </p:pic>
      <p:pic>
        <p:nvPicPr>
          <p:cNvPr id="3079" name="Picture 7" descr="C:\Users\chris\Desktop\e_e_flags - Αντίγραφο.jpg"/>
          <p:cNvPicPr>
            <a:picLocks noChangeAspect="1" noChangeArrowheads="1"/>
          </p:cNvPicPr>
          <p:nvPr/>
        </p:nvPicPr>
        <p:blipFill>
          <a:blip r:embed="rId7" cstate="print"/>
          <a:srcRect/>
          <a:stretch>
            <a:fillRect/>
          </a:stretch>
        </p:blipFill>
        <p:spPr bwMode="auto">
          <a:xfrm>
            <a:off x="1043608" y="5085184"/>
            <a:ext cx="1296144" cy="86409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sz="3200" dirty="0" smtClean="0">
                <a:solidFill>
                  <a:schemeClr val="tx2"/>
                </a:solidFill>
              </a:rPr>
              <a:t>Στην Αντιπροσωπευτική Δημοκρατία λειτουργούν και </a:t>
            </a:r>
            <a:r>
              <a:rPr lang="el-GR" sz="3200" u="sng" dirty="0" smtClean="0">
                <a:solidFill>
                  <a:schemeClr val="tx2"/>
                </a:solidFill>
              </a:rPr>
              <a:t>θεσμοί άμεσης δημοκρατίας</a:t>
            </a:r>
            <a:r>
              <a:rPr lang="en-US" sz="3200" u="sng" dirty="0" smtClean="0">
                <a:solidFill>
                  <a:schemeClr val="tx2"/>
                </a:solidFill>
              </a:rPr>
              <a:t>:</a:t>
            </a:r>
            <a:r>
              <a:rPr lang="el-GR" sz="3200" u="sng" dirty="0" smtClean="0">
                <a:solidFill>
                  <a:schemeClr val="tx2"/>
                </a:solidFill>
              </a:rPr>
              <a:t> </a:t>
            </a:r>
            <a:endParaRPr lang="el-GR" sz="3200" u="sng" dirty="0">
              <a:solidFill>
                <a:schemeClr val="tx2"/>
              </a:solidFill>
            </a:endParaRPr>
          </a:p>
        </p:txBody>
      </p:sp>
      <p:sp>
        <p:nvSpPr>
          <p:cNvPr id="3" name="2 - Θέση περιεχομένου"/>
          <p:cNvSpPr>
            <a:spLocks noGrp="1"/>
          </p:cNvSpPr>
          <p:nvPr>
            <p:ph idx="1"/>
          </p:nvPr>
        </p:nvSpPr>
        <p:spPr/>
        <p:txBody>
          <a:bodyPr/>
          <a:lstStyle/>
          <a:p>
            <a:pPr>
              <a:buClr>
                <a:srgbClr val="FF0000"/>
              </a:buClr>
              <a:buFont typeface="Wingdings" pitchFamily="2" charset="2"/>
              <a:buChar char="Ø"/>
            </a:pPr>
            <a:r>
              <a:rPr lang="el-GR" dirty="0" smtClean="0">
                <a:solidFill>
                  <a:schemeClr val="tx2"/>
                </a:solidFill>
              </a:rPr>
              <a:t>Το δημοψήφισμα</a:t>
            </a:r>
          </a:p>
          <a:p>
            <a:pPr>
              <a:buClr>
                <a:srgbClr val="FF0000"/>
              </a:buClr>
              <a:buFont typeface="Wingdings" pitchFamily="2" charset="2"/>
              <a:buChar char="Ø"/>
            </a:pPr>
            <a:r>
              <a:rPr lang="el-GR" dirty="0" smtClean="0">
                <a:solidFill>
                  <a:schemeClr val="tx2"/>
                </a:solidFill>
              </a:rPr>
              <a:t>Η λαϊκή νομοθετική πρωτοβουλία</a:t>
            </a:r>
          </a:p>
          <a:p>
            <a:pPr>
              <a:buClr>
                <a:srgbClr val="FF0000"/>
              </a:buClr>
              <a:buFont typeface="Wingdings" pitchFamily="2" charset="2"/>
              <a:buChar char="Ø"/>
            </a:pPr>
            <a:r>
              <a:rPr lang="el-GR" dirty="0" smtClean="0">
                <a:solidFill>
                  <a:schemeClr val="tx2"/>
                </a:solidFill>
              </a:rPr>
              <a:t>Η λαϊκή αρνησικυρία </a:t>
            </a:r>
            <a:r>
              <a:rPr lang="en-US" dirty="0" smtClean="0">
                <a:solidFill>
                  <a:schemeClr val="tx2"/>
                </a:solidFill>
              </a:rPr>
              <a:t>(veto)</a:t>
            </a:r>
            <a:r>
              <a:rPr lang="el-GR" dirty="0" smtClean="0">
                <a:solidFill>
                  <a:schemeClr val="tx2"/>
                </a:solidFill>
              </a:rPr>
              <a:t> </a:t>
            </a:r>
            <a:endParaRPr lang="el-GR" dirty="0">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l">
              <a:buClr>
                <a:srgbClr val="FF0000"/>
              </a:buClr>
              <a:buFont typeface="Wingdings" pitchFamily="2" charset="2"/>
              <a:buChar char="Ø"/>
            </a:pPr>
            <a:r>
              <a:rPr lang="el-GR" dirty="0" smtClean="0">
                <a:solidFill>
                  <a:schemeClr val="tx2"/>
                </a:solidFill>
              </a:rPr>
              <a:t>Το δημοψήφισμα</a:t>
            </a:r>
            <a:br>
              <a:rPr lang="el-GR" dirty="0" smtClean="0">
                <a:solidFill>
                  <a:schemeClr val="tx2"/>
                </a:solidFill>
              </a:rPr>
            </a:br>
            <a:endParaRPr lang="el-GR" dirty="0"/>
          </a:p>
        </p:txBody>
      </p:sp>
      <p:sp>
        <p:nvSpPr>
          <p:cNvPr id="3" name="2 - Θέση περιεχομένου"/>
          <p:cNvSpPr>
            <a:spLocks noGrp="1"/>
          </p:cNvSpPr>
          <p:nvPr>
            <p:ph idx="1"/>
          </p:nvPr>
        </p:nvSpPr>
        <p:spPr>
          <a:xfrm>
            <a:off x="457200" y="1052736"/>
            <a:ext cx="8229600" cy="5073427"/>
          </a:xfrm>
        </p:spPr>
        <p:txBody>
          <a:bodyPr/>
          <a:lstStyle/>
          <a:p>
            <a:pPr>
              <a:buNone/>
            </a:pPr>
            <a:r>
              <a:rPr lang="el-GR" dirty="0" smtClean="0"/>
              <a:t>    </a:t>
            </a:r>
            <a:r>
              <a:rPr lang="el-GR" sz="2800" dirty="0" smtClean="0"/>
              <a:t>Πρόκειται για μια διαδικασία άμεσης ψηφοφορίας, στην οποία το σύνολο το εκλογικό σώμα ψηφίζει και αποφαίνεται ενός ζητήματος μ’ ένα «ναι» ή «όχι» επί ενός συγκεκριμένου θέματος.</a:t>
            </a:r>
            <a:endParaRPr lang="de-DE" sz="2800" dirty="0" smtClean="0"/>
          </a:p>
          <a:p>
            <a:pPr>
              <a:buNone/>
            </a:pPr>
            <a:endParaRPr lang="el-GR" sz="2800" dirty="0" smtClean="0"/>
          </a:p>
          <a:p>
            <a:pPr>
              <a:buNone/>
            </a:pPr>
            <a:r>
              <a:rPr lang="el-GR" sz="2800" dirty="0" smtClean="0"/>
              <a:t>    Το ελληνικό Σύνταγμα προβλέπει 2 τύπους δημοψηφισμάτων άρθρο 44 παρ. 2 Συντάγματος </a:t>
            </a:r>
          </a:p>
          <a:p>
            <a:pPr>
              <a:buNone/>
            </a:pPr>
            <a:r>
              <a:rPr lang="el-GR" sz="2800" dirty="0" smtClean="0"/>
              <a:t>   «</a:t>
            </a:r>
            <a:r>
              <a:rPr lang="el-GR" sz="2800" i="1" dirty="0" smtClean="0"/>
              <a:t>για κρίσιμα εθνικά θέματα και για ψηφισμένα νομοσχέδια που ρυθμίζουν σοβαρό κοινωνικό ζήτημα»</a:t>
            </a:r>
            <a:endParaRPr lang="el-GR" sz="2800"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l">
              <a:buClr>
                <a:srgbClr val="FF0000"/>
              </a:buClr>
              <a:buFont typeface="Wingdings" pitchFamily="2" charset="2"/>
              <a:buChar char="Ø"/>
            </a:pPr>
            <a:r>
              <a:rPr lang="el-GR" dirty="0" smtClean="0">
                <a:solidFill>
                  <a:schemeClr val="tx2"/>
                </a:solidFill>
              </a:rPr>
              <a:t>Η λαϊκή νομοθετική πρωτοβουλία</a:t>
            </a:r>
            <a:br>
              <a:rPr lang="el-GR" dirty="0" smtClean="0">
                <a:solidFill>
                  <a:schemeClr val="tx2"/>
                </a:solidFill>
              </a:rPr>
            </a:br>
            <a:endParaRPr lang="el-GR" dirty="0"/>
          </a:p>
        </p:txBody>
      </p:sp>
      <p:sp>
        <p:nvSpPr>
          <p:cNvPr id="3" name="2 - Θέση περιεχομένου"/>
          <p:cNvSpPr>
            <a:spLocks noGrp="1"/>
          </p:cNvSpPr>
          <p:nvPr>
            <p:ph idx="1"/>
          </p:nvPr>
        </p:nvSpPr>
        <p:spPr>
          <a:xfrm>
            <a:off x="457200" y="1196752"/>
            <a:ext cx="8229600" cy="4929411"/>
          </a:xfrm>
        </p:spPr>
        <p:txBody>
          <a:bodyPr>
            <a:normAutofit/>
          </a:bodyPr>
          <a:lstStyle/>
          <a:p>
            <a:pPr>
              <a:buNone/>
            </a:pPr>
            <a:r>
              <a:rPr lang="el-GR" sz="2800" dirty="0" smtClean="0"/>
              <a:t>    Είναι η δυνατότητα ορισμένων πολιτών του εκλογικού σώματος να υποβάλλουν </a:t>
            </a:r>
          </a:p>
          <a:p>
            <a:pPr>
              <a:buNone/>
            </a:pPr>
            <a:r>
              <a:rPr lang="el-GR" sz="2800" dirty="0" smtClean="0"/>
              <a:t>   </a:t>
            </a:r>
            <a:r>
              <a:rPr lang="el-GR" sz="2800" u="sng" dirty="0" smtClean="0"/>
              <a:t>είτε</a:t>
            </a:r>
            <a:r>
              <a:rPr lang="el-GR" sz="2800" dirty="0" smtClean="0"/>
              <a:t> αίτηση προς τα νομοθετικά όργανα της πολιτείας για την ψήφιση, κατάργηση ή τροποποίηση ενός νόμου,</a:t>
            </a:r>
          </a:p>
          <a:p>
            <a:pPr>
              <a:buNone/>
            </a:pPr>
            <a:endParaRPr lang="el-GR" sz="2800" dirty="0" smtClean="0"/>
          </a:p>
          <a:p>
            <a:pPr>
              <a:buNone/>
            </a:pPr>
            <a:r>
              <a:rPr lang="el-GR" sz="2800" dirty="0" smtClean="0"/>
              <a:t>    </a:t>
            </a:r>
            <a:r>
              <a:rPr lang="el-GR" sz="2800" u="sng" dirty="0" smtClean="0"/>
              <a:t>είτε</a:t>
            </a:r>
            <a:r>
              <a:rPr lang="el-GR" sz="2800" dirty="0" smtClean="0"/>
              <a:t> να διατυπώσουν πρόταση νόμου, επί της οποίας οι πολίτες καλούνται στη συνέχεια να αποφανθούν με δημοψήφισμα </a:t>
            </a:r>
            <a:endParaRPr lang="el-G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20688"/>
            <a:ext cx="8229600" cy="796950"/>
          </a:xfrm>
        </p:spPr>
        <p:txBody>
          <a:bodyPr>
            <a:normAutofit fontScale="90000"/>
          </a:bodyPr>
          <a:lstStyle/>
          <a:p>
            <a:pPr algn="l">
              <a:buClr>
                <a:srgbClr val="FF0000"/>
              </a:buClr>
              <a:buFont typeface="Wingdings" pitchFamily="2" charset="2"/>
              <a:buChar char="Ø"/>
            </a:pPr>
            <a:r>
              <a:rPr lang="el-GR" dirty="0" smtClean="0">
                <a:solidFill>
                  <a:schemeClr val="tx2"/>
                </a:solidFill>
              </a:rPr>
              <a:t>Η λαϊκή αρνησικυρία </a:t>
            </a:r>
            <a:r>
              <a:rPr lang="en-US" dirty="0" smtClean="0">
                <a:solidFill>
                  <a:schemeClr val="tx2"/>
                </a:solidFill>
              </a:rPr>
              <a:t>(veto)</a:t>
            </a:r>
            <a:r>
              <a:rPr lang="el-GR" dirty="0" smtClean="0">
                <a:solidFill>
                  <a:schemeClr val="tx2"/>
                </a:solidFill>
              </a:rPr>
              <a:t> </a:t>
            </a:r>
            <a:br>
              <a:rPr lang="el-GR" dirty="0" smtClean="0">
                <a:solidFill>
                  <a:schemeClr val="tx2"/>
                </a:solidFill>
              </a:rPr>
            </a:br>
            <a:endParaRPr lang="el-GR" dirty="0"/>
          </a:p>
        </p:txBody>
      </p:sp>
      <p:sp>
        <p:nvSpPr>
          <p:cNvPr id="3" name="2 - Θέση περιεχομένου"/>
          <p:cNvSpPr>
            <a:spLocks noGrp="1"/>
          </p:cNvSpPr>
          <p:nvPr>
            <p:ph idx="1"/>
          </p:nvPr>
        </p:nvSpPr>
        <p:spPr>
          <a:xfrm>
            <a:off x="457200" y="1700808"/>
            <a:ext cx="8229600" cy="4425355"/>
          </a:xfrm>
        </p:spPr>
        <p:txBody>
          <a:bodyPr>
            <a:normAutofit/>
          </a:bodyPr>
          <a:lstStyle/>
          <a:p>
            <a:pPr>
              <a:buNone/>
            </a:pPr>
            <a:r>
              <a:rPr lang="el-GR" sz="2800" dirty="0" smtClean="0"/>
              <a:t>    Ο λαός μπορεί, μέσα σε ορισμένη προθεσμία από την ψήφιση ενός νόμου από τη Βουλή, να ανατρέψει την ισχύ του, δηλαδή  να ματαιώσει την εφαρμογή, όπως για παράδειγμα με τη συγκέντρωση  ορισμένου αριθμού υπογραφών για θέματα σοβαρά κοινωνικά ή εθνικά και τη μεταβίβαση της εκφρασμένης αυτής βούλησης στο κοινοβούλιο.</a:t>
            </a:r>
            <a:endParaRPr lang="el-G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accent1"/>
                </a:solidFill>
              </a:rPr>
              <a:t>Τι είναι πολίτευμα</a:t>
            </a:r>
            <a:r>
              <a:rPr lang="en-US" dirty="0" smtClean="0">
                <a:solidFill>
                  <a:schemeClr val="accent1"/>
                </a:solidFill>
              </a:rPr>
              <a:t>;</a:t>
            </a:r>
            <a:endParaRPr lang="el-GR" dirty="0">
              <a:solidFill>
                <a:schemeClr val="accent1"/>
              </a:solidFill>
            </a:endParaRPr>
          </a:p>
        </p:txBody>
      </p:sp>
      <p:sp>
        <p:nvSpPr>
          <p:cNvPr id="3" name="2 - Θέση περιεχομένου"/>
          <p:cNvSpPr>
            <a:spLocks noGrp="1"/>
          </p:cNvSpPr>
          <p:nvPr>
            <p:ph idx="1"/>
          </p:nvPr>
        </p:nvSpPr>
        <p:spPr/>
        <p:txBody>
          <a:bodyPr>
            <a:normAutofit/>
          </a:bodyPr>
          <a:lstStyle/>
          <a:p>
            <a:r>
              <a:rPr lang="el-GR" dirty="0" smtClean="0"/>
              <a:t>Εκείνος που ασχολήθηκε συστηματικά με τα πολιτεύματα είναι ο Αριστοτέλης, ο οποίος φέρεται να έγραψε για τα πολιτεύματα 158 πολιτειών, αν και διασώθηκε μόνον η </a:t>
            </a:r>
            <a:r>
              <a:rPr lang="el-GR" i="1" dirty="0" smtClean="0"/>
              <a:t>Αθηναίων πολιτεία</a:t>
            </a:r>
            <a:r>
              <a:rPr lang="el-GR" dirty="0" smtClean="0"/>
              <a:t>. Ο Αριστοτέλης πρώτος όρισε το </a:t>
            </a:r>
            <a:r>
              <a:rPr lang="el-GR" dirty="0" err="1" smtClean="0"/>
              <a:t>πολιτευμα</a:t>
            </a:r>
            <a:r>
              <a:rPr lang="el-GR" dirty="0" smtClean="0"/>
              <a:t> ως [...</a:t>
            </a:r>
            <a:r>
              <a:rPr lang="el-GR" i="1" dirty="0" smtClean="0"/>
              <a:t>την </a:t>
            </a:r>
            <a:r>
              <a:rPr lang="el-GR" i="1" dirty="0" err="1" smtClean="0"/>
              <a:t>τάξην</a:t>
            </a:r>
            <a:r>
              <a:rPr lang="el-GR" i="1" dirty="0" smtClean="0"/>
              <a:t> ταις </a:t>
            </a:r>
            <a:r>
              <a:rPr lang="el-GR" i="1" dirty="0" err="1" smtClean="0"/>
              <a:t>πόλεσι</a:t>
            </a:r>
            <a:r>
              <a:rPr lang="el-GR" i="1" dirty="0" smtClean="0"/>
              <a:t> την περί τας αρχάς, τίνα τρόπον </a:t>
            </a:r>
            <a:r>
              <a:rPr lang="el-GR" i="1" dirty="0" err="1" smtClean="0"/>
              <a:t>νενέμηνται</a:t>
            </a:r>
            <a:r>
              <a:rPr lang="el-GR" i="1" dirty="0" smtClean="0"/>
              <a:t> και τι το </a:t>
            </a:r>
            <a:r>
              <a:rPr lang="el-GR" i="1" dirty="0" err="1" smtClean="0"/>
              <a:t>κύριον</a:t>
            </a:r>
            <a:r>
              <a:rPr lang="el-GR" i="1" dirty="0" smtClean="0"/>
              <a:t> της πολιτείας, και τι το τέλος της εκάστης κοινωνίας εστί</a:t>
            </a:r>
            <a:r>
              <a:rPr lang="el-GR" dirty="0" smtClean="0"/>
              <a:t>..]</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404664"/>
            <a:ext cx="8229600" cy="4680520"/>
          </a:xfrm>
        </p:spPr>
        <p:txBody>
          <a:bodyPr>
            <a:normAutofit/>
          </a:bodyPr>
          <a:lstStyle/>
          <a:p>
            <a:pPr algn="l"/>
            <a:r>
              <a:rPr lang="el-GR" sz="3600" u="sng" dirty="0" smtClean="0">
                <a:solidFill>
                  <a:schemeClr val="accent1"/>
                </a:solidFill>
              </a:rPr>
              <a:t> </a:t>
            </a:r>
            <a:r>
              <a:rPr lang="el-GR" sz="4000" u="sng" dirty="0" smtClean="0">
                <a:solidFill>
                  <a:schemeClr val="accent1"/>
                </a:solidFill>
              </a:rPr>
              <a:t> Πολίτευμα </a:t>
            </a:r>
            <a:r>
              <a:rPr lang="en-US" sz="4000" u="sng" dirty="0" smtClean="0">
                <a:solidFill>
                  <a:schemeClr val="accent1"/>
                </a:solidFill>
              </a:rPr>
              <a:t>:</a:t>
            </a:r>
            <a:r>
              <a:rPr lang="en-US" sz="4000" dirty="0" smtClean="0"/>
              <a:t> </a:t>
            </a:r>
            <a:r>
              <a:rPr lang="el-GR" sz="3600" dirty="0" smtClean="0"/>
              <a:t/>
            </a:r>
            <a:br>
              <a:rPr lang="el-GR" sz="3600" dirty="0" smtClean="0"/>
            </a:br>
            <a:r>
              <a:rPr lang="el-GR" sz="3200" dirty="0" smtClean="0"/>
              <a:t> είναι ο τρόπος με τον οποίο οργανώνεται και ασκείται η πολιτική εξουσία.</a:t>
            </a:r>
            <a:br>
              <a:rPr lang="el-GR" sz="3200" dirty="0" smtClean="0"/>
            </a:br>
            <a:r>
              <a:rPr lang="el-GR" sz="3200" dirty="0" smtClean="0"/>
              <a:t>Η μορφή του πολιτεύματος ορίζεται στον θεμελιώδη νόμο της πολιτείας, που είναι το Σύνταγμα </a:t>
            </a:r>
            <a:r>
              <a:rPr lang="en-US" sz="3200" dirty="0" smtClean="0"/>
              <a:t>.</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5373216"/>
            <a:ext cx="8229600" cy="752947"/>
          </a:xfrm>
        </p:spPr>
        <p:txBody>
          <a:bodyPr/>
          <a:lstStyle/>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accent1"/>
                </a:solidFill>
              </a:rPr>
              <a:t>Με κριτήριο ποιος ασκεί την εξουσία</a:t>
            </a:r>
            <a:br>
              <a:rPr lang="el-GR" dirty="0" smtClean="0">
                <a:solidFill>
                  <a:schemeClr val="accent1"/>
                </a:solidFill>
              </a:rPr>
            </a:br>
            <a:r>
              <a:rPr lang="el-GR" dirty="0" smtClean="0">
                <a:solidFill>
                  <a:schemeClr val="accent1"/>
                </a:solidFill>
              </a:rPr>
              <a:t>τα πολιτεύματα διακρίνονται ως εξής</a:t>
            </a:r>
            <a:r>
              <a:rPr lang="en-US" dirty="0" smtClean="0">
                <a:solidFill>
                  <a:schemeClr val="accent1"/>
                </a:solidFill>
              </a:rPr>
              <a:t>:</a:t>
            </a:r>
            <a:endParaRPr lang="el-GR" dirty="0">
              <a:solidFill>
                <a:schemeClr val="accent1"/>
              </a:solidFill>
            </a:endParaRPr>
          </a:p>
        </p:txBody>
      </p:sp>
      <p:sp>
        <p:nvSpPr>
          <p:cNvPr id="3" name="2 - Θέση περιεχομένου"/>
          <p:cNvSpPr>
            <a:spLocks noGrp="1"/>
          </p:cNvSpPr>
          <p:nvPr>
            <p:ph idx="1"/>
          </p:nvPr>
        </p:nvSpPr>
        <p:spPr>
          <a:xfrm>
            <a:off x="457200" y="1600200"/>
            <a:ext cx="8229600" cy="4925144"/>
          </a:xfrm>
        </p:spPr>
        <p:txBody>
          <a:bodyPr>
            <a:normAutofit/>
          </a:bodyPr>
          <a:lstStyle/>
          <a:p>
            <a:pPr>
              <a:buClr>
                <a:srgbClr val="7030A0"/>
              </a:buClr>
              <a:buFont typeface="Wingdings" pitchFamily="2" charset="2"/>
              <a:buChar char="v"/>
            </a:pPr>
            <a:endParaRPr lang="el-GR" dirty="0" smtClean="0"/>
          </a:p>
          <a:p>
            <a:pPr>
              <a:buClr>
                <a:srgbClr val="7030A0"/>
              </a:buClr>
              <a:buFont typeface="Wingdings" pitchFamily="2" charset="2"/>
              <a:buChar char="v"/>
            </a:pPr>
            <a:r>
              <a:rPr lang="el-GR" sz="4000" u="sng" dirty="0" smtClean="0">
                <a:solidFill>
                  <a:srgbClr val="7030A0"/>
                </a:solidFill>
              </a:rPr>
              <a:t> Μοναρχικά</a:t>
            </a:r>
          </a:p>
          <a:p>
            <a:pPr>
              <a:buClr>
                <a:srgbClr val="7030A0"/>
              </a:buClr>
              <a:buFont typeface="Wingdings" pitchFamily="2" charset="2"/>
              <a:buChar char="v"/>
            </a:pPr>
            <a:r>
              <a:rPr lang="el-GR" sz="4000" u="sng" dirty="0" smtClean="0">
                <a:solidFill>
                  <a:srgbClr val="7030A0"/>
                </a:solidFill>
              </a:rPr>
              <a:t>Ολιγαρχικά</a:t>
            </a:r>
          </a:p>
          <a:p>
            <a:pPr>
              <a:buClr>
                <a:srgbClr val="7030A0"/>
              </a:buClr>
              <a:buFont typeface="Wingdings" pitchFamily="2" charset="2"/>
              <a:buChar char="v"/>
            </a:pPr>
            <a:r>
              <a:rPr lang="el-GR" sz="4000" u="sng" dirty="0" smtClean="0">
                <a:solidFill>
                  <a:srgbClr val="7030A0"/>
                </a:solidFill>
              </a:rPr>
              <a:t> Δημοκρατικά</a:t>
            </a:r>
          </a:p>
          <a:p>
            <a:pPr>
              <a:buClr>
                <a:srgbClr val="7030A0"/>
              </a:buClr>
              <a:buFont typeface="Wingdings" pitchFamily="2" charset="2"/>
              <a:buChar char="v"/>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346050"/>
          </a:xfrm>
        </p:spPr>
        <p:txBody>
          <a:bodyPr>
            <a:normAutofit fontScale="90000"/>
          </a:bodyPr>
          <a:lstStyle/>
          <a:p>
            <a:endParaRPr lang="el-GR" dirty="0"/>
          </a:p>
        </p:txBody>
      </p:sp>
      <p:sp>
        <p:nvSpPr>
          <p:cNvPr id="3" name="2 - Θέση περιεχομένου"/>
          <p:cNvSpPr>
            <a:spLocks noGrp="1"/>
          </p:cNvSpPr>
          <p:nvPr>
            <p:ph idx="1"/>
          </p:nvPr>
        </p:nvSpPr>
        <p:spPr>
          <a:xfrm>
            <a:off x="457200" y="1052736"/>
            <a:ext cx="8229600" cy="5073427"/>
          </a:xfrm>
        </p:spPr>
        <p:txBody>
          <a:bodyPr>
            <a:normAutofit fontScale="92500" lnSpcReduction="20000"/>
          </a:bodyPr>
          <a:lstStyle/>
          <a:p>
            <a:pPr>
              <a:buClr>
                <a:srgbClr val="7030A0"/>
              </a:buClr>
              <a:buFont typeface="Wingdings" pitchFamily="2" charset="2"/>
              <a:buChar char="v"/>
            </a:pPr>
            <a:r>
              <a:rPr lang="el-GR" sz="4300" u="sng" dirty="0" smtClean="0">
                <a:solidFill>
                  <a:srgbClr val="7030A0"/>
                </a:solidFill>
              </a:rPr>
              <a:t>Μοναρχικά</a:t>
            </a:r>
            <a:r>
              <a:rPr lang="en-US" sz="4300" u="sng" dirty="0" smtClean="0"/>
              <a:t>:</a:t>
            </a:r>
            <a:r>
              <a:rPr lang="el-GR" sz="4300" u="sng" dirty="0" smtClean="0"/>
              <a:t>  </a:t>
            </a:r>
            <a:r>
              <a:rPr lang="el-GR" dirty="0" smtClean="0"/>
              <a:t>Όταν ανώτατο όργανο της πολιτείας είναι ένα πρόσωπο, ο μονάρχης ή αλλιώς βασιλιάς. </a:t>
            </a:r>
          </a:p>
          <a:p>
            <a:pPr>
              <a:buClr>
                <a:srgbClr val="7030A0"/>
              </a:buClr>
              <a:buNone/>
            </a:pPr>
            <a:r>
              <a:rPr lang="el-GR" dirty="0" smtClean="0"/>
              <a:t>                                                                                                                                                                                                          </a:t>
            </a:r>
          </a:p>
          <a:p>
            <a:pPr>
              <a:buClr>
                <a:srgbClr val="7030A0"/>
              </a:buClr>
              <a:buNone/>
            </a:pPr>
            <a:r>
              <a:rPr lang="el-GR" dirty="0" smtClean="0"/>
              <a:t>              όταν ο μονάρχης παραχωρεί Σύνταγμα τότε  το πολίτευμα αυτό ονομάζεται</a:t>
            </a:r>
            <a:r>
              <a:rPr lang="el-GR" b="1" dirty="0" smtClean="0"/>
              <a:t> </a:t>
            </a:r>
            <a:r>
              <a:rPr lang="el-GR" b="1" i="1" dirty="0" smtClean="0"/>
              <a:t>Συνταγματική μοναρχία </a:t>
            </a:r>
            <a:r>
              <a:rPr lang="el-GR" dirty="0" smtClean="0"/>
              <a:t>και οριοθετείται έτσι η εξουσία του.</a:t>
            </a:r>
          </a:p>
          <a:p>
            <a:pPr>
              <a:buClr>
                <a:srgbClr val="7030A0"/>
              </a:buClr>
              <a:buNone/>
            </a:pPr>
            <a:endParaRPr lang="el-GR" dirty="0" smtClean="0"/>
          </a:p>
          <a:p>
            <a:pPr>
              <a:buClr>
                <a:srgbClr val="7030A0"/>
              </a:buClr>
              <a:buNone/>
            </a:pPr>
            <a:r>
              <a:rPr lang="el-GR" dirty="0" smtClean="0"/>
              <a:t>             όταν  η εξουσία του μονάρχη είναι απεριόριστη («ελέω  Θεού  μοναρχία») τότε ονομάζεται </a:t>
            </a:r>
            <a:r>
              <a:rPr lang="el-GR" b="1" i="1" dirty="0" smtClean="0"/>
              <a:t>απόλυτη μοναρχία.</a:t>
            </a:r>
          </a:p>
          <a:p>
            <a:endParaRPr lang="el-GR" dirty="0"/>
          </a:p>
        </p:txBody>
      </p:sp>
      <p:sp>
        <p:nvSpPr>
          <p:cNvPr id="4" name="3 - Δεξιό βέλος"/>
          <p:cNvSpPr/>
          <p:nvPr/>
        </p:nvSpPr>
        <p:spPr>
          <a:xfrm>
            <a:off x="899592" y="2852936"/>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899592" y="4365104"/>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988840"/>
            <a:ext cx="8229600" cy="2952328"/>
          </a:xfrm>
        </p:spPr>
        <p:txBody>
          <a:bodyPr>
            <a:normAutofit fontScale="90000"/>
          </a:bodyPr>
          <a:lstStyle/>
          <a:p>
            <a:pPr algn="l">
              <a:buFont typeface="Wingdings" pitchFamily="2" charset="2"/>
              <a:buChar char="v"/>
            </a:pPr>
            <a:r>
              <a:rPr lang="el-GR" u="sng" dirty="0" smtClean="0">
                <a:solidFill>
                  <a:srgbClr val="7030A0"/>
                </a:solidFill>
              </a:rPr>
              <a:t>Ολιγαρχικά</a:t>
            </a:r>
            <a:r>
              <a:rPr lang="en-US" u="sng" dirty="0" smtClean="0">
                <a:solidFill>
                  <a:srgbClr val="7030A0"/>
                </a:solidFill>
              </a:rPr>
              <a:t>:</a:t>
            </a:r>
            <a:r>
              <a:rPr lang="el-GR" u="sng" dirty="0" smtClean="0">
                <a:solidFill>
                  <a:srgbClr val="7030A0"/>
                </a:solidFill>
              </a:rPr>
              <a:t> </a:t>
            </a:r>
            <a:r>
              <a:rPr lang="el-GR" sz="3600" dirty="0" smtClean="0"/>
              <a:t>όταν  η πολιτική εξουσία ασκείται από ορισμένο αριθμό  προσώπων («‘ολίγον και ‘άρχω» δηλαδή εξουσιάζουν οι λίγοι).  Τα πρόσωπα αυτά θεωρούνται προνομιούχα έναντι των υπολοίπων, λόγω </a:t>
            </a:r>
            <a:r>
              <a:rPr lang="el-GR" sz="3600" b="1" dirty="0" smtClean="0"/>
              <a:t>αριστοκρατικής </a:t>
            </a:r>
            <a:r>
              <a:rPr lang="el-GR" sz="3600" dirty="0" smtClean="0"/>
              <a:t>καταγωγής. </a:t>
            </a:r>
            <a:r>
              <a:rPr lang="el-GR" sz="3600" u="sng" dirty="0" smtClean="0">
                <a:solidFill>
                  <a:srgbClr val="7030A0"/>
                </a:solidFill>
              </a:rPr>
              <a:t/>
            </a:r>
            <a:br>
              <a:rPr lang="el-GR" sz="3600" u="sng" dirty="0" smtClean="0">
                <a:solidFill>
                  <a:srgbClr val="7030A0"/>
                </a:solidFill>
              </a:rPr>
            </a:br>
            <a:r>
              <a:rPr lang="el-GR" dirty="0" smtClean="0"/>
              <a:t/>
            </a:r>
            <a:br>
              <a:rPr lang="el-GR" dirty="0" smtClean="0"/>
            </a:br>
            <a:r>
              <a:rPr lang="el-GR" dirty="0" smtClean="0"/>
              <a:t/>
            </a:r>
            <a:br>
              <a:rPr lang="el-GR" dirty="0" smtClean="0"/>
            </a:br>
            <a:r>
              <a:rPr lang="el-GR" u="sng" dirty="0" smtClean="0">
                <a:solidFill>
                  <a:srgbClr val="7030A0"/>
                </a:solidFill>
              </a:rPr>
              <a:t/>
            </a:r>
            <a:br>
              <a:rPr lang="el-GR" u="sng" dirty="0" smtClean="0">
                <a:solidFill>
                  <a:srgbClr val="7030A0"/>
                </a:solidFill>
              </a:rPr>
            </a:br>
            <a:endParaRPr lang="el-GR" dirty="0"/>
          </a:p>
        </p:txBody>
      </p:sp>
      <p:sp>
        <p:nvSpPr>
          <p:cNvPr id="3" name="2 - Θέση περιεχομένου"/>
          <p:cNvSpPr>
            <a:spLocks noGrp="1"/>
          </p:cNvSpPr>
          <p:nvPr>
            <p:ph idx="1"/>
          </p:nvPr>
        </p:nvSpPr>
        <p:spPr>
          <a:xfrm>
            <a:off x="457200" y="6021288"/>
            <a:ext cx="8229600" cy="104875"/>
          </a:xfrm>
        </p:spPr>
        <p:txBody>
          <a:bodyPr>
            <a:normAutofit fontScale="25000" lnSpcReduction="20000"/>
          </a:bodyPr>
          <a:lstStyle/>
          <a:p>
            <a:pPr>
              <a:buFont typeface="Wingdings" pitchFamily="2" charset="2"/>
              <a:buChar char="v"/>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836712"/>
            <a:ext cx="8229600" cy="4968552"/>
          </a:xfrm>
        </p:spPr>
        <p:txBody>
          <a:bodyPr>
            <a:normAutofit fontScale="90000"/>
          </a:bodyPr>
          <a:lstStyle/>
          <a:p>
            <a:pPr algn="l">
              <a:buFont typeface="Wingdings" pitchFamily="2" charset="2"/>
              <a:buChar char="v"/>
            </a:pPr>
            <a:r>
              <a:rPr lang="el-GR" u="sng" dirty="0" smtClean="0">
                <a:solidFill>
                  <a:srgbClr val="7030A0"/>
                </a:solidFill>
              </a:rPr>
              <a:t>Δημοκρατικά</a:t>
            </a:r>
            <a:r>
              <a:rPr lang="en-US" u="sng" dirty="0" smtClean="0">
                <a:solidFill>
                  <a:srgbClr val="7030A0"/>
                </a:solidFill>
              </a:rPr>
              <a:t>:</a:t>
            </a:r>
            <a:r>
              <a:rPr lang="el-GR" u="sng" dirty="0" smtClean="0">
                <a:solidFill>
                  <a:srgbClr val="7030A0"/>
                </a:solidFill>
              </a:rPr>
              <a:t> </a:t>
            </a:r>
            <a:r>
              <a:rPr lang="el-GR" sz="3600" dirty="0" smtClean="0">
                <a:solidFill>
                  <a:srgbClr val="002060"/>
                </a:solidFill>
              </a:rPr>
              <a:t>είναι τα πολιτεύματα, στα οποία κυρίαρχος είναι ο λαός ( </a:t>
            </a:r>
            <a:r>
              <a:rPr lang="de-DE" sz="3600" dirty="0" smtClean="0">
                <a:solidFill>
                  <a:srgbClr val="002060"/>
                </a:solidFill>
              </a:rPr>
              <a:t> </a:t>
            </a:r>
            <a:r>
              <a:rPr lang="el-GR" sz="3600" dirty="0" smtClean="0">
                <a:solidFill>
                  <a:srgbClr val="002060"/>
                </a:solidFill>
              </a:rPr>
              <a:t> « ο δήμος κρατεί» δηλαδή κυριαρχεί, εξουσιάζει).</a:t>
            </a:r>
            <a:br>
              <a:rPr lang="el-GR" sz="3600" dirty="0" smtClean="0">
                <a:solidFill>
                  <a:srgbClr val="002060"/>
                </a:solidFill>
              </a:rPr>
            </a:br>
            <a:r>
              <a:rPr lang="el-GR" sz="3600" dirty="0" smtClean="0">
                <a:solidFill>
                  <a:srgbClr val="002060"/>
                </a:solidFill>
              </a:rPr>
              <a:t/>
            </a:r>
            <a:br>
              <a:rPr lang="el-GR" sz="3600" dirty="0" smtClean="0">
                <a:solidFill>
                  <a:srgbClr val="002060"/>
                </a:solidFill>
              </a:rPr>
            </a:br>
            <a:r>
              <a:rPr lang="el-GR" sz="3600" dirty="0" smtClean="0">
                <a:solidFill>
                  <a:srgbClr val="002060"/>
                </a:solidFill>
              </a:rPr>
              <a:t>Η βούληση του λαού είναι η υπέρτατη βούληση μέσα στην πολιτεία.</a:t>
            </a:r>
            <a:br>
              <a:rPr lang="el-GR" sz="3600" dirty="0" smtClean="0">
                <a:solidFill>
                  <a:srgbClr val="002060"/>
                </a:solidFill>
              </a:rPr>
            </a:br>
            <a:r>
              <a:rPr lang="el-GR" sz="3600" dirty="0" smtClean="0">
                <a:solidFill>
                  <a:srgbClr val="002060"/>
                </a:solidFill>
              </a:rPr>
              <a:t>Συστατικά στοιχεία του δημοκρατικού πολιτεύματος είναι  </a:t>
            </a:r>
            <a:r>
              <a:rPr lang="el-GR" sz="3600" b="1" i="1" dirty="0" smtClean="0">
                <a:solidFill>
                  <a:srgbClr val="002060"/>
                </a:solidFill>
              </a:rPr>
              <a:t>η ελευθερία </a:t>
            </a:r>
            <a:r>
              <a:rPr lang="el-GR" sz="3600" dirty="0" smtClean="0">
                <a:solidFill>
                  <a:srgbClr val="002060"/>
                </a:solidFill>
              </a:rPr>
              <a:t>και </a:t>
            </a:r>
            <a:r>
              <a:rPr lang="el-GR" sz="3600" b="1" i="1" dirty="0" smtClean="0">
                <a:solidFill>
                  <a:srgbClr val="002060"/>
                </a:solidFill>
              </a:rPr>
              <a:t>η ισότητα.</a:t>
            </a:r>
            <a:r>
              <a:rPr lang="el-GR" sz="3600" dirty="0" smtClean="0">
                <a:solidFill>
                  <a:srgbClr val="002060"/>
                </a:solidFill>
              </a:rPr>
              <a:t/>
            </a:r>
            <a:br>
              <a:rPr lang="el-GR" sz="3600" dirty="0" smtClean="0">
                <a:solidFill>
                  <a:srgbClr val="002060"/>
                </a:solidFill>
              </a:rPr>
            </a:br>
            <a:endParaRPr lang="el-GR" sz="3600" dirty="0">
              <a:solidFill>
                <a:srgbClr val="002060"/>
              </a:solidFill>
            </a:endParaRPr>
          </a:p>
        </p:txBody>
      </p:sp>
      <p:sp>
        <p:nvSpPr>
          <p:cNvPr id="3" name="2 - Θέση περιεχομένου"/>
          <p:cNvSpPr>
            <a:spLocks noGrp="1"/>
          </p:cNvSpPr>
          <p:nvPr>
            <p:ph idx="1"/>
          </p:nvPr>
        </p:nvSpPr>
        <p:spPr>
          <a:xfrm>
            <a:off x="457200" y="5877272"/>
            <a:ext cx="8229600" cy="248891"/>
          </a:xfrm>
        </p:spPr>
        <p:txBody>
          <a:bodyPr>
            <a:normAutofit fontScale="32500" lnSpcReduction="20000"/>
          </a:bodyPr>
          <a:lstStyle/>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78098"/>
          </a:xfrm>
        </p:spPr>
        <p:txBody>
          <a:bodyPr/>
          <a:lstStyle/>
          <a:p>
            <a:pPr algn="l"/>
            <a:r>
              <a:rPr lang="el-GR" dirty="0" smtClean="0">
                <a:solidFill>
                  <a:schemeClr val="accent1"/>
                </a:solidFill>
              </a:rPr>
              <a:t>Μορφές Δημοκρατίας</a:t>
            </a:r>
            <a:endParaRPr lang="el-GR" dirty="0">
              <a:solidFill>
                <a:schemeClr val="accent1"/>
              </a:solidFill>
            </a:endParaRPr>
          </a:p>
        </p:txBody>
      </p:sp>
      <p:sp>
        <p:nvSpPr>
          <p:cNvPr id="3" name="2 - Θέση περιεχομένου"/>
          <p:cNvSpPr>
            <a:spLocks noGrp="1"/>
          </p:cNvSpPr>
          <p:nvPr>
            <p:ph idx="1"/>
          </p:nvPr>
        </p:nvSpPr>
        <p:spPr>
          <a:xfrm>
            <a:off x="457200" y="1268760"/>
            <a:ext cx="8229600" cy="5328592"/>
          </a:xfrm>
        </p:spPr>
        <p:txBody>
          <a:bodyPr>
            <a:normAutofit fontScale="92500" lnSpcReduction="20000"/>
          </a:bodyPr>
          <a:lstStyle/>
          <a:p>
            <a:pPr>
              <a:buClr>
                <a:srgbClr val="00B0F0"/>
              </a:buClr>
              <a:buFont typeface="Wingdings" pitchFamily="2" charset="2"/>
              <a:buChar char="q"/>
            </a:pPr>
            <a:r>
              <a:rPr lang="el-GR" u="sng" dirty="0" smtClean="0">
                <a:solidFill>
                  <a:srgbClr val="0070C0"/>
                </a:solidFill>
              </a:rPr>
              <a:t>  </a:t>
            </a:r>
            <a:r>
              <a:rPr lang="el-GR" u="sng" dirty="0" smtClean="0">
                <a:solidFill>
                  <a:srgbClr val="002060"/>
                </a:solidFill>
              </a:rPr>
              <a:t>Άμεση ή συμμετοχική Δημοκρατία</a:t>
            </a:r>
            <a:r>
              <a:rPr lang="en-US" u="sng" dirty="0" smtClean="0">
                <a:solidFill>
                  <a:srgbClr val="002060"/>
                </a:solidFill>
              </a:rPr>
              <a:t>:</a:t>
            </a:r>
            <a:endParaRPr lang="el-GR" u="sng" dirty="0" smtClean="0">
              <a:solidFill>
                <a:srgbClr val="002060"/>
              </a:solidFill>
            </a:endParaRPr>
          </a:p>
          <a:p>
            <a:pPr>
              <a:buClr>
                <a:srgbClr val="00B0F0"/>
              </a:buClr>
              <a:buNone/>
            </a:pPr>
            <a:r>
              <a:rPr lang="el-GR" sz="2800" dirty="0" smtClean="0">
                <a:solidFill>
                  <a:srgbClr val="002060"/>
                </a:solidFill>
              </a:rPr>
              <a:t>    </a:t>
            </a:r>
            <a:r>
              <a:rPr lang="el-GR" sz="3300" dirty="0" smtClean="0">
                <a:solidFill>
                  <a:srgbClr val="002060"/>
                </a:solidFill>
              </a:rPr>
              <a:t>Είναι το πολίτευμα στο οποίο ο λαός ασκεί την εξουσία άμεσα συμμετέχοντας σε λαϊκές συνελεύσεις. Εφαρμόστηκε στην αρχαία Ελλάδα με την  Εκκλησία του Δήμου  στην Αθήνα, την Απέλλα στη Σπάρτη. </a:t>
            </a:r>
          </a:p>
          <a:p>
            <a:pPr>
              <a:buFont typeface="Wingdings" pitchFamily="2" charset="2"/>
              <a:buChar char="q"/>
            </a:pPr>
            <a:endParaRPr lang="el-GR" dirty="0" smtClean="0">
              <a:solidFill>
                <a:srgbClr val="0070C0"/>
              </a:solidFill>
            </a:endParaRPr>
          </a:p>
          <a:p>
            <a:pPr>
              <a:buClr>
                <a:srgbClr val="00B0F0"/>
              </a:buClr>
              <a:buFont typeface="Wingdings" pitchFamily="2" charset="2"/>
              <a:buChar char="q"/>
            </a:pPr>
            <a:r>
              <a:rPr lang="el-GR" dirty="0" smtClean="0">
                <a:solidFill>
                  <a:srgbClr val="002060"/>
                </a:solidFill>
              </a:rPr>
              <a:t> </a:t>
            </a:r>
            <a:r>
              <a:rPr lang="el-GR" u="sng" dirty="0" smtClean="0">
                <a:solidFill>
                  <a:srgbClr val="002060"/>
                </a:solidFill>
              </a:rPr>
              <a:t>Αντιπροσωπευτική κοινοβουλευτική Δημοκρατία</a:t>
            </a:r>
            <a:r>
              <a:rPr lang="en-US" u="sng" dirty="0" smtClean="0">
                <a:solidFill>
                  <a:srgbClr val="002060"/>
                </a:solidFill>
              </a:rPr>
              <a:t>:</a:t>
            </a:r>
            <a:endParaRPr lang="el-GR" u="sng" dirty="0" smtClean="0">
              <a:solidFill>
                <a:srgbClr val="002060"/>
              </a:solidFill>
            </a:endParaRPr>
          </a:p>
          <a:p>
            <a:pPr>
              <a:buClr>
                <a:srgbClr val="00B0F0"/>
              </a:buClr>
              <a:buNone/>
            </a:pPr>
            <a:r>
              <a:rPr lang="el-GR" dirty="0" smtClean="0">
                <a:solidFill>
                  <a:srgbClr val="002060"/>
                </a:solidFill>
              </a:rPr>
              <a:t> </a:t>
            </a:r>
            <a:r>
              <a:rPr lang="el-GR" sz="3000" dirty="0" smtClean="0">
                <a:solidFill>
                  <a:srgbClr val="002060"/>
                </a:solidFill>
              </a:rPr>
              <a:t>   </a:t>
            </a:r>
            <a:r>
              <a:rPr lang="el-GR" sz="3300" dirty="0" smtClean="0">
                <a:solidFill>
                  <a:srgbClr val="002060"/>
                </a:solidFill>
              </a:rPr>
              <a:t>Στο πολίτευμα αυτό ο λαός ασκεί την εξουσία του μέσω των αντιπροσώπων του, δηλαδή των βουλευτών.</a:t>
            </a:r>
            <a:endParaRPr lang="el-GR" sz="3300"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2866330"/>
          </a:xfrm>
        </p:spPr>
        <p:txBody>
          <a:bodyPr>
            <a:normAutofit/>
          </a:bodyPr>
          <a:lstStyle/>
          <a:p>
            <a:pPr algn="l"/>
            <a:r>
              <a:rPr lang="el-GR" sz="3200" dirty="0" smtClean="0">
                <a:solidFill>
                  <a:schemeClr val="tx2"/>
                </a:solidFill>
              </a:rPr>
              <a:t>Με κριτήριο τον τρόπο ανάδειξης του ανώτατου άρχοντος της πολιτείας, η </a:t>
            </a:r>
            <a:r>
              <a:rPr lang="el-GR" sz="3200" b="1" dirty="0" smtClean="0">
                <a:solidFill>
                  <a:schemeClr val="tx2"/>
                </a:solidFill>
              </a:rPr>
              <a:t>Αντιπροσωπευτική Κοινοβουλευτική Δημοκρατία</a:t>
            </a:r>
            <a:r>
              <a:rPr lang="el-GR" sz="3200" dirty="0" smtClean="0">
                <a:solidFill>
                  <a:schemeClr val="tx2"/>
                </a:solidFill>
              </a:rPr>
              <a:t> μπορεί να έχει τις εξής μορφές</a:t>
            </a:r>
            <a:r>
              <a:rPr lang="en-US" sz="3200" dirty="0" smtClean="0">
                <a:solidFill>
                  <a:schemeClr val="tx2"/>
                </a:solidFill>
              </a:rPr>
              <a:t>:</a:t>
            </a:r>
            <a:r>
              <a:rPr lang="el-GR" sz="3200" dirty="0" smtClean="0">
                <a:solidFill>
                  <a:schemeClr val="tx2"/>
                </a:solidFill>
              </a:rPr>
              <a:t> </a:t>
            </a:r>
            <a:endParaRPr lang="el-GR" sz="3200" dirty="0">
              <a:solidFill>
                <a:schemeClr val="tx2"/>
              </a:solidFill>
            </a:endParaRPr>
          </a:p>
        </p:txBody>
      </p:sp>
      <p:sp>
        <p:nvSpPr>
          <p:cNvPr id="3" name="2 - Θέση περιεχομένου"/>
          <p:cNvSpPr>
            <a:spLocks noGrp="1"/>
          </p:cNvSpPr>
          <p:nvPr>
            <p:ph idx="1"/>
          </p:nvPr>
        </p:nvSpPr>
        <p:spPr>
          <a:xfrm>
            <a:off x="457200" y="2996953"/>
            <a:ext cx="8229600" cy="2880320"/>
          </a:xfrm>
        </p:spPr>
        <p:txBody>
          <a:bodyPr/>
          <a:lstStyle/>
          <a:p>
            <a:pPr>
              <a:buClr>
                <a:srgbClr val="00B0F0"/>
              </a:buClr>
              <a:buFont typeface="Wingdings" pitchFamily="2" charset="2"/>
              <a:buChar char="q"/>
            </a:pPr>
            <a:r>
              <a:rPr lang="en-US" dirty="0" smtClean="0">
                <a:solidFill>
                  <a:schemeClr val="tx2"/>
                </a:solidFill>
              </a:rPr>
              <a:t> </a:t>
            </a:r>
            <a:r>
              <a:rPr lang="el-GR" dirty="0" smtClean="0">
                <a:solidFill>
                  <a:schemeClr val="tx2"/>
                </a:solidFill>
              </a:rPr>
              <a:t> </a:t>
            </a:r>
            <a:r>
              <a:rPr lang="el-GR" u="sng" dirty="0" smtClean="0">
                <a:solidFill>
                  <a:schemeClr val="tx2"/>
                </a:solidFill>
              </a:rPr>
              <a:t>Βασιλευόμενη </a:t>
            </a:r>
            <a:r>
              <a:rPr lang="el-GR" dirty="0" smtClean="0">
                <a:solidFill>
                  <a:schemeClr val="tx2"/>
                </a:solidFill>
              </a:rPr>
              <a:t> Κοινοβουλευτική Δημοκρατία</a:t>
            </a:r>
          </a:p>
          <a:p>
            <a:pPr>
              <a:buClr>
                <a:srgbClr val="00B0F0"/>
              </a:buClr>
              <a:buFont typeface="Wingdings" pitchFamily="2" charset="2"/>
              <a:buChar char="q"/>
            </a:pPr>
            <a:r>
              <a:rPr lang="el-GR" u="sng" dirty="0" smtClean="0">
                <a:solidFill>
                  <a:schemeClr val="tx2"/>
                </a:solidFill>
              </a:rPr>
              <a:t>Προεδρευόμενη </a:t>
            </a:r>
            <a:r>
              <a:rPr lang="el-GR" dirty="0" smtClean="0">
                <a:solidFill>
                  <a:schemeClr val="tx2"/>
                </a:solidFill>
              </a:rPr>
              <a:t> Κοινοβουλευτική Δημοκρατία</a:t>
            </a:r>
          </a:p>
          <a:p>
            <a:pPr>
              <a:buClr>
                <a:srgbClr val="00B0F0"/>
              </a:buClr>
              <a:buFont typeface="Wingdings" pitchFamily="2" charset="2"/>
              <a:buChar char="q"/>
            </a:pPr>
            <a:r>
              <a:rPr lang="el-GR" u="sng" dirty="0" smtClean="0">
                <a:solidFill>
                  <a:schemeClr val="tx2"/>
                </a:solidFill>
              </a:rPr>
              <a:t>Προεδρική</a:t>
            </a:r>
            <a:r>
              <a:rPr lang="el-GR" dirty="0" smtClean="0">
                <a:solidFill>
                  <a:schemeClr val="tx2"/>
                </a:solidFill>
              </a:rPr>
              <a:t>  Κοινοβουλευτική Δημοκρατία</a:t>
            </a:r>
          </a:p>
          <a:p>
            <a:pPr>
              <a:buClr>
                <a:srgbClr val="00B0F0"/>
              </a:buClr>
              <a:buFont typeface="Wingdings" pitchFamily="2" charset="2"/>
              <a:buChar char="q"/>
            </a:pPr>
            <a:endParaRPr lang="el-GR" dirty="0">
              <a:solidFill>
                <a:schemeClr val="tx2"/>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TotalTime>
  <Words>573</Words>
  <Application>Microsoft Office PowerPoint</Application>
  <PresentationFormat>Προβολή στην οθόνη (4:3)</PresentationFormat>
  <Paragraphs>59</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Μάθημα Πολιτική &amp; Δίκαιο  Β΄  Γενικού Λυκείου </vt:lpstr>
      <vt:lpstr>Τι είναι πολίτευμα;</vt:lpstr>
      <vt:lpstr>  Πολίτευμα :   είναι ο τρόπος με τον οποίο οργανώνεται και ασκείται η πολιτική εξουσία. Η μορφή του πολιτεύματος ορίζεται στον θεμελιώδη νόμο της πολιτείας, που είναι το Σύνταγμα . </vt:lpstr>
      <vt:lpstr>Με κριτήριο ποιος ασκεί την εξουσία τα πολιτεύματα διακρίνονται ως εξής:</vt:lpstr>
      <vt:lpstr>Διαφάνεια 5</vt:lpstr>
      <vt:lpstr>Ολιγαρχικά: όταν  η πολιτική εξουσία ασκείται από ορισμένο αριθμό  προσώπων («‘ολίγον και ‘άρχω» δηλαδή εξουσιάζουν οι λίγοι).  Τα πρόσωπα αυτά θεωρούνται προνομιούχα έναντι των υπολοίπων, λόγω αριστοκρατικής καταγωγής.     </vt:lpstr>
      <vt:lpstr>Δημοκρατικά: είναι τα πολιτεύματα, στα οποία κυρίαρχος είναι ο λαός (   « ο δήμος κρατεί» δηλαδή κυριαρχεί, εξουσιάζει).  Η βούληση του λαού είναι η υπέρτατη βούληση μέσα στην πολιτεία. Συστατικά στοιχεία του δημοκρατικού πολιτεύματος είναι  η ελευθερία και η ισότητα. </vt:lpstr>
      <vt:lpstr>Μορφές Δημοκρατίας</vt:lpstr>
      <vt:lpstr>Με κριτήριο τον τρόπο ανάδειξης του ανώτατου άρχοντος της πολιτείας, η Αντιπροσωπευτική Κοινοβουλευτική Δημοκρατία μπορεί να έχει τις εξής μορφές: </vt:lpstr>
      <vt:lpstr>Διαφάνεια 10</vt:lpstr>
      <vt:lpstr>Διαφάνεια 11</vt:lpstr>
      <vt:lpstr>Διαφάνεια 12</vt:lpstr>
      <vt:lpstr>Στην Αντιπροσωπευτική Δημοκρατία λειτουργούν και θεσμοί άμεσης δημοκρατίας: </vt:lpstr>
      <vt:lpstr>Το δημοψήφισμα </vt:lpstr>
      <vt:lpstr>Η λαϊκή νομοθετική πρωτοβουλία </vt:lpstr>
      <vt:lpstr>Η λαϊκή αρνησικυρία (veto)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Μάθημα Πολιτική &amp; Δίκαιο  Β΄  Γενικού Λυκείου </dc:title>
  <dc:creator>chris</dc:creator>
  <cp:lastModifiedBy>chris</cp:lastModifiedBy>
  <cp:revision>31</cp:revision>
  <dcterms:created xsi:type="dcterms:W3CDTF">2013-04-10T08:57:53Z</dcterms:created>
  <dcterms:modified xsi:type="dcterms:W3CDTF">2013-04-10T14:07:07Z</dcterms:modified>
</cp:coreProperties>
</file>