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62" r:id="rId5"/>
    <p:sldId id="258" r:id="rId6"/>
    <p:sldId id="270" r:id="rId7"/>
    <p:sldId id="271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68" r:id="rId17"/>
    <p:sldId id="269" r:id="rId18"/>
    <p:sldId id="279" r:id="rId19"/>
    <p:sldId id="280" r:id="rId20"/>
    <p:sldId id="259" r:id="rId21"/>
    <p:sldId id="260" r:id="rId22"/>
    <p:sldId id="275" r:id="rId23"/>
    <p:sldId id="276" r:id="rId24"/>
    <p:sldId id="277" r:id="rId25"/>
    <p:sldId id="261" r:id="rId2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06D0E-3108-4D4F-B6BD-30A7C6748E08}" type="datetimeFigureOut">
              <a:rPr lang="el-GR" smtClean="0"/>
              <a:pPr/>
              <a:t>24/3/2013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5451-1333-4B40-BE39-D1A71131122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chris\Desktop\&#913;&#931;&#928;&#913;&#921;&#932;&#917;\Ratsismos%20_Pes%20to%20me%20eikones!2012_.wmv" TargetMode="External"/><Relationship Id="rId1" Type="http://schemas.openxmlformats.org/officeDocument/2006/relationships/video" Target="file:///C:\Users\chris\Desktop\Ratsismos%20_Pes%20to%20me%20eikones!2012_.wmv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el-GR" sz="4800" b="1" i="1" dirty="0" smtClean="0">
                <a:solidFill>
                  <a:srgbClr val="00B050"/>
                </a:solidFill>
              </a:rPr>
              <a:t>ΚΟΙΝΩΝΙΚΗ &amp; ΠΟΛΙΤΙΚΗ ΑΓΩΓΗ    ΄Γ </a:t>
            </a:r>
            <a:r>
              <a:rPr lang="en-US" sz="4800" b="1" i="1" dirty="0" smtClean="0">
                <a:solidFill>
                  <a:srgbClr val="00B050"/>
                </a:solidFill>
              </a:rPr>
              <a:t> </a:t>
            </a:r>
            <a:r>
              <a:rPr lang="el-GR" sz="4800" b="1" i="1" dirty="0" smtClean="0">
                <a:solidFill>
                  <a:srgbClr val="00B050"/>
                </a:solidFill>
              </a:rPr>
              <a:t>ΓΥΜΝΑΣΙΟΥ</a:t>
            </a:r>
            <a:endParaRPr lang="el-GR" sz="4800" b="1" i="1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parliament_building_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4320480" cy="30963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Κακοποίηση γυναικών</a:t>
            </a:r>
            <a:endParaRPr lang="el-GR" dirty="0"/>
          </a:p>
        </p:txBody>
      </p:sp>
      <p:pic>
        <p:nvPicPr>
          <p:cNvPr id="4" name="3 - Θέση περιεχομένου" descr="stock-vector-cartoon-vector-illustration-of-a-woman-with-black-eye-victim-of-domestic-violence-1121323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00808"/>
            <a:ext cx="4536504" cy="4320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εξάρτησης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stock-vector-forbidding-vector-signs-no-smoking-no-drugs-no-cannabis-and-no-alcohol-627239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988840"/>
            <a:ext cx="2808312" cy="25906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Παχυσαρκία-Ανορεξία</a:t>
            </a:r>
            <a:endParaRPr lang="el-GR" dirty="0"/>
          </a:p>
        </p:txBody>
      </p:sp>
      <p:pic>
        <p:nvPicPr>
          <p:cNvPr id="4" name="3 - Θέση περιεχομένου" descr="stock-photo-morbidly-obese-child-extreme-underwieght-child-and-average-child-on-scale-over-white-81477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752528" cy="38884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el-GR" dirty="0" smtClean="0"/>
              <a:t>Άτομα με ειδικές ανάγκες- ΑΜΕΑ</a:t>
            </a:r>
            <a:br>
              <a:rPr lang="el-GR" dirty="0" smtClean="0"/>
            </a:br>
            <a:r>
              <a:rPr lang="el-GR" dirty="0" smtClean="0"/>
              <a:t>Πιστεύετε ότι έχουν ίσα δικαιώματα </a:t>
            </a:r>
            <a:r>
              <a:rPr lang="en-US" dirty="0" smtClean="0"/>
              <a:t>       </a:t>
            </a:r>
            <a:r>
              <a:rPr lang="el-GR" dirty="0" smtClean="0"/>
              <a:t>και πρόσβαση παντού</a:t>
            </a:r>
            <a:r>
              <a:rPr lang="en-US" dirty="0" smtClean="0"/>
              <a:t>;</a:t>
            </a:r>
            <a:r>
              <a:rPr lang="el-GR" dirty="0" smtClean="0"/>
              <a:t>  </a:t>
            </a:r>
            <a:endParaRPr lang="el-GR" dirty="0"/>
          </a:p>
        </p:txBody>
      </p:sp>
      <p:pic>
        <p:nvPicPr>
          <p:cNvPr id="4" name="3 - Θέση περιεχομένου" descr="handicapped-accessible-sign-clip-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4048125" cy="40481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Τροχαία ατυχήματα</a:t>
            </a:r>
            <a:endParaRPr lang="el-GR" dirty="0"/>
          </a:p>
        </p:txBody>
      </p:sp>
      <p:pic>
        <p:nvPicPr>
          <p:cNvPr id="4" name="3 - Θέση περιεχομένου" descr="wgi29hzdy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2098" y="1600200"/>
            <a:ext cx="4619803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Βία στα γήπεδα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4ο Δημοτικό Σχολείο </a:t>
            </a:r>
            <a:r>
              <a:rPr lang="el-GR" dirty="0" err="1" smtClean="0"/>
              <a:t>Συκεών</a:t>
            </a:r>
            <a:r>
              <a:rPr lang="el-GR" dirty="0" smtClean="0"/>
              <a:t> Θεσσαλονίκης</a:t>
            </a:r>
            <a:endParaRPr lang="el-GR" dirty="0"/>
          </a:p>
        </p:txBody>
      </p:sp>
      <p:pic>
        <p:nvPicPr>
          <p:cNvPr id="4" name="3 - Εικόνα" descr="0aa2526f21d94ec0cf0dfc24eb7661b7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348880"/>
            <a:ext cx="6192688" cy="42484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Αναλφαβητισμός</a:t>
            </a:r>
            <a:endParaRPr lang="el-GR" dirty="0"/>
          </a:p>
        </p:txBody>
      </p:sp>
      <p:pic>
        <p:nvPicPr>
          <p:cNvPr id="4" name="3 - Θέση περιεχομένου" descr="International_Literacy_D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72816"/>
            <a:ext cx="4032448" cy="4102100"/>
          </a:xfrm>
        </p:spPr>
      </p:pic>
      <p:pic>
        <p:nvPicPr>
          <p:cNvPr id="5" name="4 - Εικόνα" descr="International_Literacy_Day_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816424" cy="41764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Ρύπανση του περιβάλλοντος</a:t>
            </a:r>
            <a:endParaRPr lang="el-GR" dirty="0"/>
          </a:p>
        </p:txBody>
      </p:sp>
      <p:pic>
        <p:nvPicPr>
          <p:cNvPr id="4" name="3 - Θέση περιεχομένου" descr="green-recycling-concept_-_bazaarde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581128"/>
            <a:ext cx="3024336" cy="1944216"/>
          </a:xfrm>
        </p:spPr>
      </p:pic>
      <p:pic>
        <p:nvPicPr>
          <p:cNvPr id="5" name="4 - Εικόνα" descr="stock-photo-concept-miniature-globe-showing-the-various-modes-of-transport-and-life-styles-in-the-world-661766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556792"/>
            <a:ext cx="3312368" cy="2808312"/>
          </a:xfrm>
          <a:prstGeom prst="rect">
            <a:avLst/>
          </a:prstGeom>
        </p:spPr>
      </p:pic>
      <p:pic>
        <p:nvPicPr>
          <p:cNvPr id="6" name="5 - Εικόνα" descr="stock-photo-child-playing-near-polluted-lake-572013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484784"/>
            <a:ext cx="4464496" cy="51845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l-GR" dirty="0" smtClean="0">
                <a:solidFill>
                  <a:srgbClr val="0070C0"/>
                </a:solidFill>
              </a:rPr>
              <a:t>Όλα τα παραπάνω αποτελούν κοινωνικά προβλήματα γιατί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         επηρεάζουν αρνητικά ένα σημαντικό τμήμα  του κοινωνικού συνόλου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Παραβιάζουν τις αξίες και τα ιδεώδη του κοινωνικού συνόλου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Οφείλονται σε κοινωνικούς και όχι ατομικούς παράγοντες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l-GR" dirty="0" smtClean="0"/>
              <a:t>Μπορούν να αντιμετωπιστούν με τη συλλογική δράση ατόμων και ομάδων και με κοινωνικά μέτρα της Πολιτείας </a:t>
            </a:r>
          </a:p>
          <a:p>
            <a:endParaRPr lang="el-GR" dirty="0"/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sz="4000" dirty="0" smtClean="0">
                <a:solidFill>
                  <a:srgbClr val="0070C0"/>
                </a:solidFill>
              </a:rPr>
              <a:t>Οι συνέπειες των κοινωνικών προβλημάτων αφορούν 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 το άτομο  και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 την κοινωνία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6012160" y="12687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/>
          <a:lstStyle/>
          <a:p>
            <a:r>
              <a:rPr lang="el-GR" sz="4460" b="1" dirty="0" smtClean="0">
                <a:solidFill>
                  <a:srgbClr val="0066FF"/>
                </a:solidFill>
              </a:rPr>
              <a:t>ΚΟΙΝΩΝΙΚΑ ΠΡΟΒΛΗΜΑΤΑ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pPr algn="just"/>
            <a:r>
              <a:rPr lang="el-GR" dirty="0" smtClean="0">
                <a:solidFill>
                  <a:schemeClr val="tx1"/>
                </a:solidFill>
              </a:rPr>
              <a:t>ΜΕΡΟΣ Α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ΕΝΟΤΗΤΑ 1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l-GR" dirty="0" smtClean="0">
                <a:solidFill>
                  <a:schemeClr val="tx1"/>
                </a:solidFill>
              </a:rPr>
              <a:t> ΤΟ ΑΤΟΜΟ ΚΑΙ Η ΚΟΙΝΩΝΙΑ</a:t>
            </a:r>
          </a:p>
          <a:p>
            <a:pPr algn="just"/>
            <a:r>
              <a:rPr lang="el-GR" dirty="0" smtClean="0">
                <a:solidFill>
                  <a:schemeClr val="tx1"/>
                </a:solidFill>
              </a:rPr>
              <a:t>ΚΕΦΑΛΑΙΟ 6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p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692696"/>
            <a:ext cx="8568952" cy="453650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Ratsismos _Pes to me eikones!2012_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9144000" cy="5616624"/>
          </a:xfrm>
          <a:prstGeom prst="rect">
            <a:avLst/>
          </a:prstGeom>
        </p:spPr>
      </p:pic>
      <p:pic>
        <p:nvPicPr>
          <p:cNvPr id="5" name="Ratsismos _Pes to me eikones!2012_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404664"/>
            <a:ext cx="9144000" cy="568863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Βασικές αιτίες των κοινωνικών </a:t>
            </a:r>
            <a:r>
              <a:rPr lang="el-GR" dirty="0" smtClean="0">
                <a:solidFill>
                  <a:srgbClr val="0070C0"/>
                </a:solidFill>
              </a:rPr>
              <a:t>προβλημάτων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el-GR" dirty="0" smtClean="0">
                <a:solidFill>
                  <a:srgbClr val="0070C0"/>
                </a:solidFill>
              </a:rPr>
              <a:t>είναι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Η κοινωνική ανισότητα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Η κοινωνική μεταβολή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Οι κοινωνικές αντιλήψεις και νοοτροπίες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Η αντιμετώπιση των κοινωνικών προβλημάτων προϋποθέτει τα εξής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r>
              <a:rPr lang="el-GR" dirty="0" smtClean="0">
                <a:solidFill>
                  <a:srgbClr val="0070C0"/>
                </a:solidFill>
              </a:rPr>
              <a:t>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31236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Την προσπάθεια αλλαγών στη νοοτροπία των ατόμων (ατομοκεντρική προσέγγιση)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Την προσπάθεια αλλαγών στην κοινωνική οργάνωση (κοινωνιοκεντρική προσέγγιση)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>
                <a:solidFill>
                  <a:srgbClr val="0070C0"/>
                </a:solidFill>
              </a:rPr>
              <a:t>Τρόποι επίλυσης των κοινωνικών προβλημάτων 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Χάραξη  κοινωνικής πολιτικής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Δράση των Μη Κυβερνητικών Οργανώσεων (ΜΚΟ)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l-GR" dirty="0" smtClean="0"/>
              <a:t>Δράση   των Διεθνών Οργανισμών</a:t>
            </a:r>
            <a:endParaRPr lang="el-GR" dirty="0"/>
          </a:p>
        </p:txBody>
      </p:sp>
      <p:sp>
        <p:nvSpPr>
          <p:cNvPr id="4" name="3 - Δεξιό βέλος"/>
          <p:cNvSpPr/>
          <p:nvPr/>
        </p:nvSpPr>
        <p:spPr>
          <a:xfrm>
            <a:off x="3923928" y="980728"/>
            <a:ext cx="108012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Αλληλεγγύη</a:t>
            </a:r>
            <a:endParaRPr lang="el-GR" dirty="0"/>
          </a:p>
        </p:txBody>
      </p:sp>
      <p:pic>
        <p:nvPicPr>
          <p:cNvPr id="4" name="3 - Θέση περιεχομένου" descr="news_img_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328592" cy="388843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Άστεγοι</a:t>
            </a:r>
            <a:endParaRPr lang="el-GR" dirty="0"/>
          </a:p>
        </p:txBody>
      </p:sp>
      <p:pic>
        <p:nvPicPr>
          <p:cNvPr id="4" name="3 - Θέση περιεχομένου" descr="CWE4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1" y="1600200"/>
            <a:ext cx="4392488" cy="45259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</a:t>
            </a:r>
            <a:endParaRPr lang="el-GR" dirty="0"/>
          </a:p>
        </p:txBody>
      </p:sp>
      <p:pic>
        <p:nvPicPr>
          <p:cNvPr id="4" name="3 - Θέση περιεχομένου" descr="F41A0F6231F085D24B0C1F6C0C85262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9725" y="1891506"/>
            <a:ext cx="592455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Φτώχεια</a:t>
            </a:r>
            <a:endParaRPr lang="el-GR" dirty="0"/>
          </a:p>
        </p:txBody>
      </p:sp>
      <p:pic>
        <p:nvPicPr>
          <p:cNvPr id="4" name="3 - Θέση περιεχομένου" descr="Pover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486819"/>
            <a:ext cx="3810000" cy="27527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Πείνα</a:t>
            </a:r>
            <a:endParaRPr lang="el-GR" dirty="0"/>
          </a:p>
        </p:txBody>
      </p:sp>
      <p:pic>
        <p:nvPicPr>
          <p:cNvPr id="4" name="3 - Θέση περιεχομένου" descr="fetching-the-water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3998168" cy="331236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Έλλειψη πόσιμου νερού</a:t>
            </a:r>
            <a:endParaRPr lang="el-GR" dirty="0"/>
          </a:p>
        </p:txBody>
      </p:sp>
      <p:pic>
        <p:nvPicPr>
          <p:cNvPr id="4" name="3 - Θέση περιεχομένου" descr="fetching-the-water_19-105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0675" y="1629569"/>
            <a:ext cx="5962650" cy="44672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Προβλήματα ανισότητας</a:t>
            </a:r>
            <a:br>
              <a:rPr lang="el-GR" dirty="0" smtClean="0"/>
            </a:br>
            <a:r>
              <a:rPr lang="el-GR" dirty="0" smtClean="0"/>
              <a:t>Πιστεύετε ότι  υπάρχει ισότητα ανάμεσα στα δύο φύλα</a:t>
            </a:r>
            <a:r>
              <a:rPr lang="en-US" dirty="0" smtClean="0"/>
              <a:t> ;</a:t>
            </a:r>
            <a:endParaRPr lang="el-GR" dirty="0"/>
          </a:p>
        </p:txBody>
      </p:sp>
      <p:pic>
        <p:nvPicPr>
          <p:cNvPr id="4" name="3 - Θέση περιεχομένου" descr="stock-photo-classic-scales-of-justice-with-abstract-male-and-female-figures-isolated-on-white-background-48686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4536504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Κακοποίηση μικρών παιδιών </a:t>
            </a:r>
            <a:endParaRPr lang="el-GR" dirty="0"/>
          </a:p>
        </p:txBody>
      </p:sp>
      <p:pic>
        <p:nvPicPr>
          <p:cNvPr id="4" name="3 - Θέση περιεχομένου" descr="stock-photo-stop-108866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184576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190</Words>
  <Application>Microsoft Office PowerPoint</Application>
  <PresentationFormat>Προβολή στην οθόνη (4:3)</PresentationFormat>
  <Paragraphs>42</Paragraphs>
  <Slides>25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ΚΟΙΝΩΝΙΚΗ &amp; ΠΟΛΙΤΙΚΗ ΑΓΩΓΗ    ΄Γ  ΓΥΜΝΑΣΙΟΥ</vt:lpstr>
      <vt:lpstr>ΚΟΙΝΩΝΙΚΑ ΠΡΟΒΛΗΜΑΤΑ </vt:lpstr>
      <vt:lpstr> Άστεγοι</vt:lpstr>
      <vt:lpstr>Ανεργία</vt:lpstr>
      <vt:lpstr>Φτώχεια</vt:lpstr>
      <vt:lpstr>Πείνα</vt:lpstr>
      <vt:lpstr>Έλλειψη πόσιμου νερού</vt:lpstr>
      <vt:lpstr>Προβλήματα ανισότητας Πιστεύετε ότι  υπάρχει ισότητα ανάμεσα στα δύο φύλα ;</vt:lpstr>
      <vt:lpstr>Κακοποίηση μικρών παιδιών </vt:lpstr>
      <vt:lpstr>Κακοποίηση γυναικών</vt:lpstr>
      <vt:lpstr>Προβλήματα εξάρτησης  </vt:lpstr>
      <vt:lpstr>Παχυσαρκία-Ανορεξία</vt:lpstr>
      <vt:lpstr>Άτομα με ειδικές ανάγκες- ΑΜΕΑ Πιστεύετε ότι έχουν ίσα δικαιώματα        και πρόσβαση παντού;  </vt:lpstr>
      <vt:lpstr>Τροχαία ατυχήματα</vt:lpstr>
      <vt:lpstr>Βία στα γήπεδα</vt:lpstr>
      <vt:lpstr>Αναλφαβητισμός</vt:lpstr>
      <vt:lpstr>Ρύπανση του περιβάλλοντος</vt:lpstr>
      <vt:lpstr>Όλα τα παραπάνω αποτελούν κοινωνικά προβλήματα γιατί:</vt:lpstr>
      <vt:lpstr> Οι συνέπειες των κοινωνικών προβλημάτων αφορούν </vt:lpstr>
      <vt:lpstr>Διαφάνεια 20</vt:lpstr>
      <vt:lpstr>Διαφάνεια 21</vt:lpstr>
      <vt:lpstr>Βασικές αιτίες των κοινωνικών προβλημάτων είναι :</vt:lpstr>
      <vt:lpstr>Η αντιμετώπιση των κοινωνικών προβλημάτων προϋποθέτει τα εξής : </vt:lpstr>
      <vt:lpstr>Τρόποι επίλυσης των κοινωνικών προβλημάτων </vt:lpstr>
      <vt:lpstr>Αλληλεγγύη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ΚΟΙΝΩΝΙΚΑ ΠΡΟΒΛΗΜΑΤΑ </dc:title>
  <dc:creator>chris</dc:creator>
  <cp:lastModifiedBy>chris</cp:lastModifiedBy>
  <cp:revision>32</cp:revision>
  <dcterms:created xsi:type="dcterms:W3CDTF">2013-03-23T16:00:29Z</dcterms:created>
  <dcterms:modified xsi:type="dcterms:W3CDTF">2013-03-24T13:44:36Z</dcterms:modified>
</cp:coreProperties>
</file>