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77" r:id="rId1"/>
  </p:sldMasterIdLst>
  <p:notesMasterIdLst>
    <p:notesMasterId r:id="rId16"/>
  </p:notesMasterIdLst>
  <p:sldIdLst>
    <p:sldId id="257" r:id="rId2"/>
    <p:sldId id="339" r:id="rId3"/>
    <p:sldId id="334" r:id="rId4"/>
    <p:sldId id="333" r:id="rId5"/>
    <p:sldId id="348" r:id="rId6"/>
    <p:sldId id="349" r:id="rId7"/>
    <p:sldId id="351" r:id="rId8"/>
    <p:sldId id="350" r:id="rId9"/>
    <p:sldId id="355" r:id="rId10"/>
    <p:sldId id="338" r:id="rId11"/>
    <p:sldId id="352" r:id="rId12"/>
    <p:sldId id="353" r:id="rId13"/>
    <p:sldId id="354" r:id="rId14"/>
    <p:sldId id="344" r:id="rId15"/>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hlink"/>
    </p:penClr>
  </p:showPr>
  <p:clrMru>
    <a:srgbClr val="000000"/>
    <a:srgbClr val="FFFF00"/>
    <a:srgbClr val="66FF33"/>
    <a:srgbClr val="FFFF66"/>
  </p:clrMru>
</p:presentationPr>
</file>

<file path=ppt/tableStyles.xml><?xml version="1.0" encoding="utf-8"?>
<a:tblStyleLst xmlns:a="http://schemas.openxmlformats.org/drawingml/2006/main" def="{5C22544A-7EE6-4342-B048-85BDC9FD1C3A}">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Φωτεινό στυλ 3 - Έμφαση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Στυλ με θέμα 2 - Έμφαση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08" autoAdjust="0"/>
    <p:restoredTop sz="94660"/>
  </p:normalViewPr>
  <p:slideViewPr>
    <p:cSldViewPr>
      <p:cViewPr varScale="1">
        <p:scale>
          <a:sx n="110" d="100"/>
          <a:sy n="110" d="100"/>
        </p:scale>
        <p:origin x="-171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8E5D77-F8AC-42F4-9461-8CAD55144FCB}" type="doc">
      <dgm:prSet loTypeId="urn:microsoft.com/office/officeart/2005/8/layout/hierarchy2" loCatId="hierarchy" qsTypeId="urn:microsoft.com/office/officeart/2005/8/quickstyle/simple4" qsCatId="simple" csTypeId="urn:microsoft.com/office/officeart/2005/8/colors/accent1_2" csCatId="accent1" phldr="1"/>
      <dgm:spPr/>
      <dgm:t>
        <a:bodyPr/>
        <a:lstStyle/>
        <a:p>
          <a:endParaRPr lang="el-GR"/>
        </a:p>
      </dgm:t>
    </dgm:pt>
    <dgm:pt modelId="{EA65C2F9-1261-41BE-97CF-C49249E2E0C5}">
      <dgm:prSet/>
      <dgm:spPr/>
      <dgm:t>
        <a:bodyPr/>
        <a:lstStyle/>
        <a:p>
          <a:r>
            <a:rPr lang="el-GR" dirty="0" smtClean="0"/>
            <a:t>ΥΓΡΑ</a:t>
          </a:r>
          <a:endParaRPr lang="el-GR" dirty="0"/>
        </a:p>
      </dgm:t>
    </dgm:pt>
    <dgm:pt modelId="{CBD52EEA-5180-424A-9875-21A69F20FF8F}" type="sibTrans" cxnId="{256DF9ED-C105-4653-8316-1692F1237454}">
      <dgm:prSet/>
      <dgm:spPr/>
      <dgm:t>
        <a:bodyPr/>
        <a:lstStyle/>
        <a:p>
          <a:endParaRPr lang="el-GR"/>
        </a:p>
      </dgm:t>
    </dgm:pt>
    <dgm:pt modelId="{E1AC2273-1F66-4EEB-8A78-8049BD12EB97}" type="parTrans" cxnId="{256DF9ED-C105-4653-8316-1692F1237454}">
      <dgm:prSet/>
      <dgm:spPr/>
      <dgm:t>
        <a:bodyPr/>
        <a:lstStyle/>
        <a:p>
          <a:endParaRPr lang="el-GR" dirty="0"/>
        </a:p>
      </dgm:t>
    </dgm:pt>
    <dgm:pt modelId="{EE268AC2-1FE4-48F8-99AE-CFEF34BFF8F9}">
      <dgm:prSet/>
      <dgm:spPr/>
      <dgm:t>
        <a:bodyPr/>
        <a:lstStyle/>
        <a:p>
          <a:r>
            <a:rPr lang="el-GR" dirty="0" smtClean="0"/>
            <a:t>ΣΤΕΡΕΑ</a:t>
          </a:r>
          <a:endParaRPr lang="el-GR" dirty="0"/>
        </a:p>
      </dgm:t>
    </dgm:pt>
    <dgm:pt modelId="{F85FFE6B-8C99-4259-A8A3-EC11CE4DA832}" type="sibTrans" cxnId="{D08C1587-BA54-49A1-A2E1-30075984A615}">
      <dgm:prSet/>
      <dgm:spPr/>
      <dgm:t>
        <a:bodyPr/>
        <a:lstStyle/>
        <a:p>
          <a:endParaRPr lang="el-GR"/>
        </a:p>
      </dgm:t>
    </dgm:pt>
    <dgm:pt modelId="{462AF9FF-2021-4FF2-9A5A-3B75BB593862}" type="parTrans" cxnId="{D08C1587-BA54-49A1-A2E1-30075984A615}">
      <dgm:prSet/>
      <dgm:spPr/>
      <dgm:t>
        <a:bodyPr/>
        <a:lstStyle/>
        <a:p>
          <a:endParaRPr lang="el-GR" dirty="0"/>
        </a:p>
      </dgm:t>
    </dgm:pt>
    <dgm:pt modelId="{660DC375-0D8F-4E01-B264-5B946C3293A8}">
      <dgm:prSet phldrT="[Κείμενο]"/>
      <dgm:spPr/>
      <dgm:t>
        <a:bodyPr/>
        <a:lstStyle/>
        <a:p>
          <a:r>
            <a:rPr lang="el-GR" dirty="0" smtClean="0"/>
            <a:t>ΑΠΟΒΛΗΤΑ ΠΟΛΕΩΝ &amp; ΒΙΟΜΗΧΑΝΙΩΝ</a:t>
          </a:r>
          <a:endParaRPr lang="el-GR" dirty="0"/>
        </a:p>
      </dgm:t>
    </dgm:pt>
    <dgm:pt modelId="{EA9C1D43-3A4C-4DBC-914B-BD6A1CAF0CC6}" type="sibTrans" cxnId="{D02FAC07-EBBA-4576-ABFD-76CF6387E742}">
      <dgm:prSet/>
      <dgm:spPr/>
      <dgm:t>
        <a:bodyPr/>
        <a:lstStyle/>
        <a:p>
          <a:endParaRPr lang="el-GR"/>
        </a:p>
      </dgm:t>
    </dgm:pt>
    <dgm:pt modelId="{5718D681-ACB9-49C3-80B0-54BC3B9F224A}" type="parTrans" cxnId="{D02FAC07-EBBA-4576-ABFD-76CF6387E742}">
      <dgm:prSet/>
      <dgm:spPr/>
      <dgm:t>
        <a:bodyPr/>
        <a:lstStyle/>
        <a:p>
          <a:endParaRPr lang="el-GR" dirty="0"/>
        </a:p>
      </dgm:t>
    </dgm:pt>
    <dgm:pt modelId="{1A6C3177-EA95-452D-A901-449BDFC42C40}">
      <dgm:prSet/>
      <dgm:spPr/>
      <dgm:t>
        <a:bodyPr/>
        <a:lstStyle/>
        <a:p>
          <a:r>
            <a:rPr lang="el-GR" dirty="0" smtClean="0"/>
            <a:t>ΑΕΡΙΑ</a:t>
          </a:r>
          <a:endParaRPr lang="el-GR" dirty="0"/>
        </a:p>
      </dgm:t>
    </dgm:pt>
    <dgm:pt modelId="{5F0C8CE1-F347-491F-A66E-2A1AD076B18E}" type="parTrans" cxnId="{6493BEF4-F1E0-4174-9552-C9069DBE6CFD}">
      <dgm:prSet/>
      <dgm:spPr/>
      <dgm:t>
        <a:bodyPr/>
        <a:lstStyle/>
        <a:p>
          <a:endParaRPr lang="el-GR"/>
        </a:p>
      </dgm:t>
    </dgm:pt>
    <dgm:pt modelId="{4A5A0FE8-76B7-4706-8119-0977E888301B}" type="sibTrans" cxnId="{6493BEF4-F1E0-4174-9552-C9069DBE6CFD}">
      <dgm:prSet/>
      <dgm:spPr/>
      <dgm:t>
        <a:bodyPr/>
        <a:lstStyle/>
        <a:p>
          <a:endParaRPr lang="el-GR"/>
        </a:p>
      </dgm:t>
    </dgm:pt>
    <dgm:pt modelId="{AA489961-BF1D-4FB8-9F4B-E982CFDCA671}" type="pres">
      <dgm:prSet presAssocID="{BC8E5D77-F8AC-42F4-9461-8CAD55144FCB}" presName="diagram" presStyleCnt="0">
        <dgm:presLayoutVars>
          <dgm:chPref val="1"/>
          <dgm:dir/>
          <dgm:animOne val="branch"/>
          <dgm:animLvl val="lvl"/>
          <dgm:resizeHandles val="exact"/>
        </dgm:presLayoutVars>
      </dgm:prSet>
      <dgm:spPr/>
      <dgm:t>
        <a:bodyPr/>
        <a:lstStyle/>
        <a:p>
          <a:endParaRPr lang="el-GR"/>
        </a:p>
      </dgm:t>
    </dgm:pt>
    <dgm:pt modelId="{5E545A76-889D-4872-90D0-A13D0EC9317A}" type="pres">
      <dgm:prSet presAssocID="{660DC375-0D8F-4E01-B264-5B946C3293A8}" presName="root1" presStyleCnt="0"/>
      <dgm:spPr/>
    </dgm:pt>
    <dgm:pt modelId="{E57C123C-31BE-4C03-A4FD-912AF1C8D857}" type="pres">
      <dgm:prSet presAssocID="{660DC375-0D8F-4E01-B264-5B946C3293A8}" presName="LevelOneTextNode" presStyleLbl="node0" presStyleIdx="0" presStyleCnt="1">
        <dgm:presLayoutVars>
          <dgm:chPref val="3"/>
        </dgm:presLayoutVars>
      </dgm:prSet>
      <dgm:spPr/>
      <dgm:t>
        <a:bodyPr/>
        <a:lstStyle/>
        <a:p>
          <a:endParaRPr lang="el-GR"/>
        </a:p>
      </dgm:t>
    </dgm:pt>
    <dgm:pt modelId="{BD6FE23D-5631-4B35-9C44-95E16A34809C}" type="pres">
      <dgm:prSet presAssocID="{660DC375-0D8F-4E01-B264-5B946C3293A8}" presName="level2hierChild" presStyleCnt="0"/>
      <dgm:spPr/>
    </dgm:pt>
    <dgm:pt modelId="{4F3017F1-4289-4A0E-8817-9C43D1833BCA}" type="pres">
      <dgm:prSet presAssocID="{462AF9FF-2021-4FF2-9A5A-3B75BB593862}" presName="conn2-1" presStyleLbl="parChTrans1D2" presStyleIdx="0" presStyleCnt="3"/>
      <dgm:spPr/>
      <dgm:t>
        <a:bodyPr/>
        <a:lstStyle/>
        <a:p>
          <a:endParaRPr lang="el-GR"/>
        </a:p>
      </dgm:t>
    </dgm:pt>
    <dgm:pt modelId="{5A833DB2-5AE2-4EED-BC41-ACD34337FB44}" type="pres">
      <dgm:prSet presAssocID="{462AF9FF-2021-4FF2-9A5A-3B75BB593862}" presName="connTx" presStyleLbl="parChTrans1D2" presStyleIdx="0" presStyleCnt="3"/>
      <dgm:spPr/>
      <dgm:t>
        <a:bodyPr/>
        <a:lstStyle/>
        <a:p>
          <a:endParaRPr lang="el-GR"/>
        </a:p>
      </dgm:t>
    </dgm:pt>
    <dgm:pt modelId="{DE61ED56-E7C7-42BD-85EA-391C6F994EC8}" type="pres">
      <dgm:prSet presAssocID="{EE268AC2-1FE4-48F8-99AE-CFEF34BFF8F9}" presName="root2" presStyleCnt="0"/>
      <dgm:spPr/>
      <dgm:t>
        <a:bodyPr/>
        <a:lstStyle/>
        <a:p>
          <a:endParaRPr lang="el-GR"/>
        </a:p>
      </dgm:t>
    </dgm:pt>
    <dgm:pt modelId="{E7B456C4-F51B-40A8-B27B-7FD7E0681F6D}" type="pres">
      <dgm:prSet presAssocID="{EE268AC2-1FE4-48F8-99AE-CFEF34BFF8F9}" presName="LevelTwoTextNode" presStyleLbl="node2" presStyleIdx="0" presStyleCnt="3" custLinFactNeighborX="-943" custLinFactNeighborY="-161">
        <dgm:presLayoutVars>
          <dgm:chPref val="3"/>
        </dgm:presLayoutVars>
      </dgm:prSet>
      <dgm:spPr/>
      <dgm:t>
        <a:bodyPr/>
        <a:lstStyle/>
        <a:p>
          <a:endParaRPr lang="el-GR"/>
        </a:p>
      </dgm:t>
    </dgm:pt>
    <dgm:pt modelId="{9D03D9AE-3591-4AB8-8B4D-517B4B069398}" type="pres">
      <dgm:prSet presAssocID="{EE268AC2-1FE4-48F8-99AE-CFEF34BFF8F9}" presName="level3hierChild" presStyleCnt="0"/>
      <dgm:spPr/>
      <dgm:t>
        <a:bodyPr/>
        <a:lstStyle/>
        <a:p>
          <a:endParaRPr lang="el-GR"/>
        </a:p>
      </dgm:t>
    </dgm:pt>
    <dgm:pt modelId="{CB4DA137-727C-4DB8-8434-FB82D7FB72EE}" type="pres">
      <dgm:prSet presAssocID="{E1AC2273-1F66-4EEB-8A78-8049BD12EB97}" presName="conn2-1" presStyleLbl="parChTrans1D2" presStyleIdx="1" presStyleCnt="3"/>
      <dgm:spPr/>
      <dgm:t>
        <a:bodyPr/>
        <a:lstStyle/>
        <a:p>
          <a:endParaRPr lang="el-GR"/>
        </a:p>
      </dgm:t>
    </dgm:pt>
    <dgm:pt modelId="{9C46205E-C783-4F4F-8698-3562C363888D}" type="pres">
      <dgm:prSet presAssocID="{E1AC2273-1F66-4EEB-8A78-8049BD12EB97}" presName="connTx" presStyleLbl="parChTrans1D2" presStyleIdx="1" presStyleCnt="3"/>
      <dgm:spPr/>
      <dgm:t>
        <a:bodyPr/>
        <a:lstStyle/>
        <a:p>
          <a:endParaRPr lang="el-GR"/>
        </a:p>
      </dgm:t>
    </dgm:pt>
    <dgm:pt modelId="{EAADF147-262A-4D0B-A907-E5FDB3C49D5C}" type="pres">
      <dgm:prSet presAssocID="{EA65C2F9-1261-41BE-97CF-C49249E2E0C5}" presName="root2" presStyleCnt="0"/>
      <dgm:spPr/>
      <dgm:t>
        <a:bodyPr/>
        <a:lstStyle/>
        <a:p>
          <a:endParaRPr lang="el-GR"/>
        </a:p>
      </dgm:t>
    </dgm:pt>
    <dgm:pt modelId="{68669025-0FD9-4254-A5B8-2357E0CF364F}" type="pres">
      <dgm:prSet presAssocID="{EA65C2F9-1261-41BE-97CF-C49249E2E0C5}" presName="LevelTwoTextNode" presStyleLbl="node2" presStyleIdx="1" presStyleCnt="3">
        <dgm:presLayoutVars>
          <dgm:chPref val="3"/>
        </dgm:presLayoutVars>
      </dgm:prSet>
      <dgm:spPr/>
      <dgm:t>
        <a:bodyPr/>
        <a:lstStyle/>
        <a:p>
          <a:endParaRPr lang="el-GR"/>
        </a:p>
      </dgm:t>
    </dgm:pt>
    <dgm:pt modelId="{A45DE028-4049-48EE-AA54-8FA5763E3531}" type="pres">
      <dgm:prSet presAssocID="{EA65C2F9-1261-41BE-97CF-C49249E2E0C5}" presName="level3hierChild" presStyleCnt="0"/>
      <dgm:spPr/>
      <dgm:t>
        <a:bodyPr/>
        <a:lstStyle/>
        <a:p>
          <a:endParaRPr lang="el-GR"/>
        </a:p>
      </dgm:t>
    </dgm:pt>
    <dgm:pt modelId="{925E02BA-7863-4AD4-A591-1B11B42D68F5}" type="pres">
      <dgm:prSet presAssocID="{5F0C8CE1-F347-491F-A66E-2A1AD076B18E}" presName="conn2-1" presStyleLbl="parChTrans1D2" presStyleIdx="2" presStyleCnt="3"/>
      <dgm:spPr/>
      <dgm:t>
        <a:bodyPr/>
        <a:lstStyle/>
        <a:p>
          <a:endParaRPr lang="el-GR"/>
        </a:p>
      </dgm:t>
    </dgm:pt>
    <dgm:pt modelId="{D7245B52-15EB-426F-9EEE-C09832FB2D89}" type="pres">
      <dgm:prSet presAssocID="{5F0C8CE1-F347-491F-A66E-2A1AD076B18E}" presName="connTx" presStyleLbl="parChTrans1D2" presStyleIdx="2" presStyleCnt="3"/>
      <dgm:spPr/>
      <dgm:t>
        <a:bodyPr/>
        <a:lstStyle/>
        <a:p>
          <a:endParaRPr lang="el-GR"/>
        </a:p>
      </dgm:t>
    </dgm:pt>
    <dgm:pt modelId="{724BF870-F66B-46FE-8C2C-E1F3B2D72B61}" type="pres">
      <dgm:prSet presAssocID="{1A6C3177-EA95-452D-A901-449BDFC42C40}" presName="root2" presStyleCnt="0"/>
      <dgm:spPr/>
    </dgm:pt>
    <dgm:pt modelId="{583F7218-36C3-4C41-8A95-C538095AEB5B}" type="pres">
      <dgm:prSet presAssocID="{1A6C3177-EA95-452D-A901-449BDFC42C40}" presName="LevelTwoTextNode" presStyleLbl="node2" presStyleIdx="2" presStyleCnt="3">
        <dgm:presLayoutVars>
          <dgm:chPref val="3"/>
        </dgm:presLayoutVars>
      </dgm:prSet>
      <dgm:spPr/>
      <dgm:t>
        <a:bodyPr/>
        <a:lstStyle/>
        <a:p>
          <a:endParaRPr lang="el-GR"/>
        </a:p>
      </dgm:t>
    </dgm:pt>
    <dgm:pt modelId="{78AB3F37-F4BA-4390-A949-F44D415375AF}" type="pres">
      <dgm:prSet presAssocID="{1A6C3177-EA95-452D-A901-449BDFC42C40}" presName="level3hierChild" presStyleCnt="0"/>
      <dgm:spPr/>
    </dgm:pt>
  </dgm:ptLst>
  <dgm:cxnLst>
    <dgm:cxn modelId="{D08C1587-BA54-49A1-A2E1-30075984A615}" srcId="{660DC375-0D8F-4E01-B264-5B946C3293A8}" destId="{EE268AC2-1FE4-48F8-99AE-CFEF34BFF8F9}" srcOrd="0" destOrd="0" parTransId="{462AF9FF-2021-4FF2-9A5A-3B75BB593862}" sibTransId="{F85FFE6B-8C99-4259-A8A3-EC11CE4DA832}"/>
    <dgm:cxn modelId="{2958502E-F6E2-4397-BDFB-C9A039F64E97}" type="presOf" srcId="{E1AC2273-1F66-4EEB-8A78-8049BD12EB97}" destId="{CB4DA137-727C-4DB8-8434-FB82D7FB72EE}" srcOrd="0" destOrd="0" presId="urn:microsoft.com/office/officeart/2005/8/layout/hierarchy2"/>
    <dgm:cxn modelId="{675D250A-ACC6-41CB-A8CC-26E2DB37C959}" type="presOf" srcId="{EA65C2F9-1261-41BE-97CF-C49249E2E0C5}" destId="{68669025-0FD9-4254-A5B8-2357E0CF364F}" srcOrd="0" destOrd="0" presId="urn:microsoft.com/office/officeart/2005/8/layout/hierarchy2"/>
    <dgm:cxn modelId="{8884CFA2-BF0A-4EEE-9255-58B2046225B9}" type="presOf" srcId="{462AF9FF-2021-4FF2-9A5A-3B75BB593862}" destId="{5A833DB2-5AE2-4EED-BC41-ACD34337FB44}" srcOrd="1" destOrd="0" presId="urn:microsoft.com/office/officeart/2005/8/layout/hierarchy2"/>
    <dgm:cxn modelId="{6EF4A71C-2611-4C0E-BB21-A545D7A907C2}" type="presOf" srcId="{EE268AC2-1FE4-48F8-99AE-CFEF34BFF8F9}" destId="{E7B456C4-F51B-40A8-B27B-7FD7E0681F6D}" srcOrd="0" destOrd="0" presId="urn:microsoft.com/office/officeart/2005/8/layout/hierarchy2"/>
    <dgm:cxn modelId="{0DD46DEC-7A89-4AC5-ADA8-CC3519FFDC55}" type="presOf" srcId="{660DC375-0D8F-4E01-B264-5B946C3293A8}" destId="{E57C123C-31BE-4C03-A4FD-912AF1C8D857}" srcOrd="0" destOrd="0" presId="urn:microsoft.com/office/officeart/2005/8/layout/hierarchy2"/>
    <dgm:cxn modelId="{8786A8CD-A43C-42E4-BA67-FB4527711BA1}" type="presOf" srcId="{462AF9FF-2021-4FF2-9A5A-3B75BB593862}" destId="{4F3017F1-4289-4A0E-8817-9C43D1833BCA}" srcOrd="0" destOrd="0" presId="urn:microsoft.com/office/officeart/2005/8/layout/hierarchy2"/>
    <dgm:cxn modelId="{1E585284-850D-4B5B-9705-F172C7404CBA}" type="presOf" srcId="{BC8E5D77-F8AC-42F4-9461-8CAD55144FCB}" destId="{AA489961-BF1D-4FB8-9F4B-E982CFDCA671}" srcOrd="0" destOrd="0" presId="urn:microsoft.com/office/officeart/2005/8/layout/hierarchy2"/>
    <dgm:cxn modelId="{E9149517-B6D8-4B3E-B4C2-D858135DF0AA}" type="presOf" srcId="{5F0C8CE1-F347-491F-A66E-2A1AD076B18E}" destId="{D7245B52-15EB-426F-9EEE-C09832FB2D89}" srcOrd="1" destOrd="0" presId="urn:microsoft.com/office/officeart/2005/8/layout/hierarchy2"/>
    <dgm:cxn modelId="{256DF9ED-C105-4653-8316-1692F1237454}" srcId="{660DC375-0D8F-4E01-B264-5B946C3293A8}" destId="{EA65C2F9-1261-41BE-97CF-C49249E2E0C5}" srcOrd="1" destOrd="0" parTransId="{E1AC2273-1F66-4EEB-8A78-8049BD12EB97}" sibTransId="{CBD52EEA-5180-424A-9875-21A69F20FF8F}"/>
    <dgm:cxn modelId="{0D45E7A9-5232-4ED3-BC85-6440F8136B0A}" type="presOf" srcId="{E1AC2273-1F66-4EEB-8A78-8049BD12EB97}" destId="{9C46205E-C783-4F4F-8698-3562C363888D}" srcOrd="1" destOrd="0" presId="urn:microsoft.com/office/officeart/2005/8/layout/hierarchy2"/>
    <dgm:cxn modelId="{6493BEF4-F1E0-4174-9552-C9069DBE6CFD}" srcId="{660DC375-0D8F-4E01-B264-5B946C3293A8}" destId="{1A6C3177-EA95-452D-A901-449BDFC42C40}" srcOrd="2" destOrd="0" parTransId="{5F0C8CE1-F347-491F-A66E-2A1AD076B18E}" sibTransId="{4A5A0FE8-76B7-4706-8119-0977E888301B}"/>
    <dgm:cxn modelId="{9D558C30-9A01-45E1-88F2-61B06A0187C7}" type="presOf" srcId="{5F0C8CE1-F347-491F-A66E-2A1AD076B18E}" destId="{925E02BA-7863-4AD4-A591-1B11B42D68F5}" srcOrd="0" destOrd="0" presId="urn:microsoft.com/office/officeart/2005/8/layout/hierarchy2"/>
    <dgm:cxn modelId="{D02FAC07-EBBA-4576-ABFD-76CF6387E742}" srcId="{BC8E5D77-F8AC-42F4-9461-8CAD55144FCB}" destId="{660DC375-0D8F-4E01-B264-5B946C3293A8}" srcOrd="0" destOrd="0" parTransId="{5718D681-ACB9-49C3-80B0-54BC3B9F224A}" sibTransId="{EA9C1D43-3A4C-4DBC-914B-BD6A1CAF0CC6}"/>
    <dgm:cxn modelId="{858684F6-C1BD-47F5-BA2D-4EAA73ACFF48}" type="presOf" srcId="{1A6C3177-EA95-452D-A901-449BDFC42C40}" destId="{583F7218-36C3-4C41-8A95-C538095AEB5B}" srcOrd="0" destOrd="0" presId="urn:microsoft.com/office/officeart/2005/8/layout/hierarchy2"/>
    <dgm:cxn modelId="{377F2969-239E-428D-97F8-89150642304C}" type="presParOf" srcId="{AA489961-BF1D-4FB8-9F4B-E982CFDCA671}" destId="{5E545A76-889D-4872-90D0-A13D0EC9317A}" srcOrd="0" destOrd="0" presId="urn:microsoft.com/office/officeart/2005/8/layout/hierarchy2"/>
    <dgm:cxn modelId="{C312D613-37DD-422A-BC87-27E658723602}" type="presParOf" srcId="{5E545A76-889D-4872-90D0-A13D0EC9317A}" destId="{E57C123C-31BE-4C03-A4FD-912AF1C8D857}" srcOrd="0" destOrd="0" presId="urn:microsoft.com/office/officeart/2005/8/layout/hierarchy2"/>
    <dgm:cxn modelId="{D6C34899-7F40-4321-AB06-551DD0A39921}" type="presParOf" srcId="{5E545A76-889D-4872-90D0-A13D0EC9317A}" destId="{BD6FE23D-5631-4B35-9C44-95E16A34809C}" srcOrd="1" destOrd="0" presId="urn:microsoft.com/office/officeart/2005/8/layout/hierarchy2"/>
    <dgm:cxn modelId="{0CC08EF2-A753-4F65-84C8-F9CCC42741F8}" type="presParOf" srcId="{BD6FE23D-5631-4B35-9C44-95E16A34809C}" destId="{4F3017F1-4289-4A0E-8817-9C43D1833BCA}" srcOrd="0" destOrd="0" presId="urn:microsoft.com/office/officeart/2005/8/layout/hierarchy2"/>
    <dgm:cxn modelId="{2531D5E7-E60E-4774-94E4-F6AFDB2B4491}" type="presParOf" srcId="{4F3017F1-4289-4A0E-8817-9C43D1833BCA}" destId="{5A833DB2-5AE2-4EED-BC41-ACD34337FB44}" srcOrd="0" destOrd="0" presId="urn:microsoft.com/office/officeart/2005/8/layout/hierarchy2"/>
    <dgm:cxn modelId="{7F786CB8-B699-40DE-9B7C-9B21CCCA3D05}" type="presParOf" srcId="{BD6FE23D-5631-4B35-9C44-95E16A34809C}" destId="{DE61ED56-E7C7-42BD-85EA-391C6F994EC8}" srcOrd="1" destOrd="0" presId="urn:microsoft.com/office/officeart/2005/8/layout/hierarchy2"/>
    <dgm:cxn modelId="{D1B027AC-796C-41FE-B695-2A592280401F}" type="presParOf" srcId="{DE61ED56-E7C7-42BD-85EA-391C6F994EC8}" destId="{E7B456C4-F51B-40A8-B27B-7FD7E0681F6D}" srcOrd="0" destOrd="0" presId="urn:microsoft.com/office/officeart/2005/8/layout/hierarchy2"/>
    <dgm:cxn modelId="{9BCE4AD9-F559-453F-93E6-59EAB4E4D1A1}" type="presParOf" srcId="{DE61ED56-E7C7-42BD-85EA-391C6F994EC8}" destId="{9D03D9AE-3591-4AB8-8B4D-517B4B069398}" srcOrd="1" destOrd="0" presId="urn:microsoft.com/office/officeart/2005/8/layout/hierarchy2"/>
    <dgm:cxn modelId="{5DE8FCD7-7024-46E0-9FD0-5AA3F08C2AB6}" type="presParOf" srcId="{BD6FE23D-5631-4B35-9C44-95E16A34809C}" destId="{CB4DA137-727C-4DB8-8434-FB82D7FB72EE}" srcOrd="2" destOrd="0" presId="urn:microsoft.com/office/officeart/2005/8/layout/hierarchy2"/>
    <dgm:cxn modelId="{ED88261A-229A-489C-9EFC-8069CF38F09A}" type="presParOf" srcId="{CB4DA137-727C-4DB8-8434-FB82D7FB72EE}" destId="{9C46205E-C783-4F4F-8698-3562C363888D}" srcOrd="0" destOrd="0" presId="urn:microsoft.com/office/officeart/2005/8/layout/hierarchy2"/>
    <dgm:cxn modelId="{85394DF3-4284-43AA-8E5D-A5F385CD392C}" type="presParOf" srcId="{BD6FE23D-5631-4B35-9C44-95E16A34809C}" destId="{EAADF147-262A-4D0B-A907-E5FDB3C49D5C}" srcOrd="3" destOrd="0" presId="urn:microsoft.com/office/officeart/2005/8/layout/hierarchy2"/>
    <dgm:cxn modelId="{942A0C80-FA58-4620-8F97-204441A2F8FE}" type="presParOf" srcId="{EAADF147-262A-4D0B-A907-E5FDB3C49D5C}" destId="{68669025-0FD9-4254-A5B8-2357E0CF364F}" srcOrd="0" destOrd="0" presId="urn:microsoft.com/office/officeart/2005/8/layout/hierarchy2"/>
    <dgm:cxn modelId="{0F04AF34-8F2F-4C3D-B432-26BA932C152B}" type="presParOf" srcId="{EAADF147-262A-4D0B-A907-E5FDB3C49D5C}" destId="{A45DE028-4049-48EE-AA54-8FA5763E3531}" srcOrd="1" destOrd="0" presId="urn:microsoft.com/office/officeart/2005/8/layout/hierarchy2"/>
    <dgm:cxn modelId="{C57F9FA3-4113-42F0-8F79-167CDF943DC5}" type="presParOf" srcId="{BD6FE23D-5631-4B35-9C44-95E16A34809C}" destId="{925E02BA-7863-4AD4-A591-1B11B42D68F5}" srcOrd="4" destOrd="0" presId="urn:microsoft.com/office/officeart/2005/8/layout/hierarchy2"/>
    <dgm:cxn modelId="{DEF5DF61-6ADF-4218-B146-96D9FB083C1C}" type="presParOf" srcId="{925E02BA-7863-4AD4-A591-1B11B42D68F5}" destId="{D7245B52-15EB-426F-9EEE-C09832FB2D89}" srcOrd="0" destOrd="0" presId="urn:microsoft.com/office/officeart/2005/8/layout/hierarchy2"/>
    <dgm:cxn modelId="{C9714BFA-FDF8-4FA5-A169-03414154B10D}" type="presParOf" srcId="{BD6FE23D-5631-4B35-9C44-95E16A34809C}" destId="{724BF870-F66B-46FE-8C2C-E1F3B2D72B61}" srcOrd="5" destOrd="0" presId="urn:microsoft.com/office/officeart/2005/8/layout/hierarchy2"/>
    <dgm:cxn modelId="{10F863E2-562E-42A1-A88A-A8D8C535F092}" type="presParOf" srcId="{724BF870-F66B-46FE-8C2C-E1F3B2D72B61}" destId="{583F7218-36C3-4C41-8A95-C538095AEB5B}" srcOrd="0" destOrd="0" presId="urn:microsoft.com/office/officeart/2005/8/layout/hierarchy2"/>
    <dgm:cxn modelId="{502CA2B7-F2DB-4A1D-AD9E-6C7DA8333BE7}" type="presParOf" srcId="{724BF870-F66B-46FE-8C2C-E1F3B2D72B61}" destId="{78AB3F37-F4BA-4390-A949-F44D415375AF}"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DE5D70-80AB-4ACC-874C-8284A87BC5D4}" type="doc">
      <dgm:prSet loTypeId="urn:microsoft.com/office/officeart/2005/8/layout/pyramid3" loCatId="pyramid" qsTypeId="urn:microsoft.com/office/officeart/2005/8/quickstyle/simple4" qsCatId="simple" csTypeId="urn:microsoft.com/office/officeart/2005/8/colors/accent1_2" csCatId="accent1" phldr="1"/>
      <dgm:spPr/>
    </dgm:pt>
    <dgm:pt modelId="{366484F3-160A-4FFB-932D-C12507AD7901}">
      <dgm:prSet phldrT="[Κείμενο]" custT="1"/>
      <dgm:spPr/>
      <dgm:t>
        <a:bodyPr/>
        <a:lstStyle/>
        <a:p>
          <a:r>
            <a:rPr lang="el-GR" sz="1800" dirty="0" smtClean="0">
              <a:solidFill>
                <a:schemeClr val="bg1"/>
              </a:solidFill>
            </a:rPr>
            <a:t>ΠΑΡΑΓΩΓΗ</a:t>
          </a:r>
          <a:endParaRPr lang="el-GR" sz="1800" dirty="0">
            <a:solidFill>
              <a:schemeClr val="bg1"/>
            </a:solidFill>
          </a:endParaRPr>
        </a:p>
      </dgm:t>
    </dgm:pt>
    <dgm:pt modelId="{DF5FF2B4-3B54-4CF8-81A0-C1FC60CF34E7}" type="parTrans" cxnId="{08C15A82-F5C3-4948-8AFF-47CC57F745F8}">
      <dgm:prSet/>
      <dgm:spPr/>
      <dgm:t>
        <a:bodyPr/>
        <a:lstStyle/>
        <a:p>
          <a:endParaRPr lang="el-GR"/>
        </a:p>
      </dgm:t>
    </dgm:pt>
    <dgm:pt modelId="{4B170AF0-4E50-4127-8479-D5FE8B0693C2}" type="sibTrans" cxnId="{08C15A82-F5C3-4948-8AFF-47CC57F745F8}">
      <dgm:prSet/>
      <dgm:spPr/>
      <dgm:t>
        <a:bodyPr/>
        <a:lstStyle/>
        <a:p>
          <a:endParaRPr lang="el-GR"/>
        </a:p>
      </dgm:t>
    </dgm:pt>
    <dgm:pt modelId="{790E1C83-0AA0-4DA3-A92A-74059A9838D8}">
      <dgm:prSet phldrT="[Κείμενο]" custT="1"/>
      <dgm:spPr/>
      <dgm:t>
        <a:bodyPr/>
        <a:lstStyle/>
        <a:p>
          <a:r>
            <a:rPr lang="el-GR" sz="1800" dirty="0" smtClean="0">
              <a:solidFill>
                <a:schemeClr val="bg1"/>
              </a:solidFill>
            </a:rPr>
            <a:t>ΑΠΟΘΗΚΕΥΣΗ</a:t>
          </a:r>
          <a:endParaRPr lang="el-GR" sz="1800" dirty="0">
            <a:solidFill>
              <a:schemeClr val="bg1"/>
            </a:solidFill>
          </a:endParaRPr>
        </a:p>
      </dgm:t>
    </dgm:pt>
    <dgm:pt modelId="{445E937B-E34E-46E9-A750-F525E99AB5ED}" type="parTrans" cxnId="{1B55D4EE-539C-466D-8DEE-FE416555B666}">
      <dgm:prSet/>
      <dgm:spPr/>
      <dgm:t>
        <a:bodyPr/>
        <a:lstStyle/>
        <a:p>
          <a:endParaRPr lang="el-GR"/>
        </a:p>
      </dgm:t>
    </dgm:pt>
    <dgm:pt modelId="{95561048-2B62-45D5-B889-2BF196FBAD21}" type="sibTrans" cxnId="{1B55D4EE-539C-466D-8DEE-FE416555B666}">
      <dgm:prSet/>
      <dgm:spPr/>
      <dgm:t>
        <a:bodyPr/>
        <a:lstStyle/>
        <a:p>
          <a:endParaRPr lang="el-GR"/>
        </a:p>
      </dgm:t>
    </dgm:pt>
    <dgm:pt modelId="{C93FFB2E-1339-45C2-90DB-62B7B5842403}">
      <dgm:prSet phldrT="[Κείμενο]" custT="1"/>
      <dgm:spPr/>
      <dgm:t>
        <a:bodyPr/>
        <a:lstStyle/>
        <a:p>
          <a:r>
            <a:rPr lang="el-GR" sz="1800" dirty="0" smtClean="0">
              <a:solidFill>
                <a:schemeClr val="bg1"/>
              </a:solidFill>
            </a:rPr>
            <a:t>ΣΥΛΛΟΓΗ</a:t>
          </a:r>
          <a:endParaRPr lang="el-GR" sz="1800" dirty="0">
            <a:solidFill>
              <a:schemeClr val="bg1"/>
            </a:solidFill>
          </a:endParaRPr>
        </a:p>
      </dgm:t>
    </dgm:pt>
    <dgm:pt modelId="{5EC4911F-6D8C-4B0F-9CD0-0F12CBF85B87}" type="parTrans" cxnId="{EBD83F2C-ADFA-495C-929E-BE70669AA9D5}">
      <dgm:prSet/>
      <dgm:spPr/>
      <dgm:t>
        <a:bodyPr/>
        <a:lstStyle/>
        <a:p>
          <a:endParaRPr lang="el-GR"/>
        </a:p>
      </dgm:t>
    </dgm:pt>
    <dgm:pt modelId="{51503621-C53B-4F25-9446-1E1A7DB7D8FB}" type="sibTrans" cxnId="{EBD83F2C-ADFA-495C-929E-BE70669AA9D5}">
      <dgm:prSet/>
      <dgm:spPr/>
      <dgm:t>
        <a:bodyPr/>
        <a:lstStyle/>
        <a:p>
          <a:endParaRPr lang="el-GR"/>
        </a:p>
      </dgm:t>
    </dgm:pt>
    <dgm:pt modelId="{07458FB4-56B1-420A-A66E-C1854D878267}">
      <dgm:prSet custT="1"/>
      <dgm:spPr/>
      <dgm:t>
        <a:bodyPr/>
        <a:lstStyle/>
        <a:p>
          <a:r>
            <a:rPr lang="el-GR" sz="1800" dirty="0" smtClean="0">
              <a:solidFill>
                <a:schemeClr val="bg1"/>
              </a:solidFill>
            </a:rPr>
            <a:t>ΜΕΤΑΦΟΡΑ</a:t>
          </a:r>
          <a:endParaRPr lang="el-GR" sz="1800" dirty="0">
            <a:solidFill>
              <a:schemeClr val="bg1"/>
            </a:solidFill>
          </a:endParaRPr>
        </a:p>
      </dgm:t>
    </dgm:pt>
    <dgm:pt modelId="{3D15F67C-606B-4C16-AED6-090DA4776C66}" type="parTrans" cxnId="{0F108494-827C-4125-8F2C-22E9FED6EDE3}">
      <dgm:prSet/>
      <dgm:spPr/>
      <dgm:t>
        <a:bodyPr/>
        <a:lstStyle/>
        <a:p>
          <a:endParaRPr lang="el-GR"/>
        </a:p>
      </dgm:t>
    </dgm:pt>
    <dgm:pt modelId="{AEAA67A1-9FC4-4234-AD11-0048E6E7BF86}" type="sibTrans" cxnId="{0F108494-827C-4125-8F2C-22E9FED6EDE3}">
      <dgm:prSet/>
      <dgm:spPr/>
      <dgm:t>
        <a:bodyPr/>
        <a:lstStyle/>
        <a:p>
          <a:endParaRPr lang="el-GR"/>
        </a:p>
      </dgm:t>
    </dgm:pt>
    <dgm:pt modelId="{2BF57441-A8F4-445A-BB5F-6F9077981C23}">
      <dgm:prSet/>
      <dgm:spPr/>
      <dgm:t>
        <a:bodyPr/>
        <a:lstStyle/>
        <a:p>
          <a:r>
            <a:rPr lang="el-GR" dirty="0" smtClean="0">
              <a:solidFill>
                <a:schemeClr val="bg1"/>
              </a:solidFill>
            </a:rPr>
            <a:t>ΕΠΕΞΕΡΓΑΣΙΑ</a:t>
          </a:r>
          <a:endParaRPr lang="el-GR" dirty="0">
            <a:solidFill>
              <a:schemeClr val="bg1"/>
            </a:solidFill>
          </a:endParaRPr>
        </a:p>
      </dgm:t>
    </dgm:pt>
    <dgm:pt modelId="{B3290B89-907E-482B-976D-53842726E053}" type="parTrans" cxnId="{133CD97F-D3E7-4ADF-B1CF-466872AB93E9}">
      <dgm:prSet/>
      <dgm:spPr/>
      <dgm:t>
        <a:bodyPr/>
        <a:lstStyle/>
        <a:p>
          <a:endParaRPr lang="el-GR"/>
        </a:p>
      </dgm:t>
    </dgm:pt>
    <dgm:pt modelId="{01645F05-7223-4EE1-B994-D130B4008397}" type="sibTrans" cxnId="{133CD97F-D3E7-4ADF-B1CF-466872AB93E9}">
      <dgm:prSet/>
      <dgm:spPr/>
      <dgm:t>
        <a:bodyPr/>
        <a:lstStyle/>
        <a:p>
          <a:endParaRPr lang="el-GR"/>
        </a:p>
      </dgm:t>
    </dgm:pt>
    <dgm:pt modelId="{291B524D-0C50-4B86-AB6D-F9DFA006AEBE}">
      <dgm:prSet/>
      <dgm:spPr/>
      <dgm:t>
        <a:bodyPr/>
        <a:lstStyle/>
        <a:p>
          <a:r>
            <a:rPr lang="el-GR" dirty="0" smtClean="0">
              <a:solidFill>
                <a:schemeClr val="bg1"/>
              </a:solidFill>
            </a:rPr>
            <a:t>ΔΙΑΘΕΣΗ</a:t>
          </a:r>
          <a:endParaRPr lang="el-GR" dirty="0">
            <a:solidFill>
              <a:schemeClr val="bg1"/>
            </a:solidFill>
          </a:endParaRPr>
        </a:p>
      </dgm:t>
    </dgm:pt>
    <dgm:pt modelId="{1EE40665-5EA6-44AC-9204-9393A340F853}" type="parTrans" cxnId="{9789E13F-51D7-4EB9-8323-19BA7F2B3B27}">
      <dgm:prSet/>
      <dgm:spPr/>
      <dgm:t>
        <a:bodyPr/>
        <a:lstStyle/>
        <a:p>
          <a:endParaRPr lang="el-GR"/>
        </a:p>
      </dgm:t>
    </dgm:pt>
    <dgm:pt modelId="{0BA82813-9002-43EE-8AA9-89C75EC49926}" type="sibTrans" cxnId="{9789E13F-51D7-4EB9-8323-19BA7F2B3B27}">
      <dgm:prSet/>
      <dgm:spPr/>
      <dgm:t>
        <a:bodyPr/>
        <a:lstStyle/>
        <a:p>
          <a:endParaRPr lang="el-GR"/>
        </a:p>
      </dgm:t>
    </dgm:pt>
    <dgm:pt modelId="{96DD365A-4A14-4BBB-9D70-512FB7DD1B86}" type="pres">
      <dgm:prSet presAssocID="{FDDE5D70-80AB-4ACC-874C-8284A87BC5D4}" presName="Name0" presStyleCnt="0">
        <dgm:presLayoutVars>
          <dgm:dir val="rev"/>
          <dgm:animLvl val="lvl"/>
          <dgm:resizeHandles val="exact"/>
        </dgm:presLayoutVars>
      </dgm:prSet>
      <dgm:spPr/>
    </dgm:pt>
    <dgm:pt modelId="{5A6EBB94-8BF0-4755-966E-9919D523C375}" type="pres">
      <dgm:prSet presAssocID="{366484F3-160A-4FFB-932D-C12507AD7901}" presName="Name8" presStyleCnt="0"/>
      <dgm:spPr/>
    </dgm:pt>
    <dgm:pt modelId="{16FA0749-327B-4D5E-9804-62A600045EAE}" type="pres">
      <dgm:prSet presAssocID="{366484F3-160A-4FFB-932D-C12507AD7901}" presName="level" presStyleLbl="node1" presStyleIdx="0" presStyleCnt="6" custLinFactNeighborX="4938">
        <dgm:presLayoutVars>
          <dgm:chMax val="1"/>
          <dgm:bulletEnabled val="1"/>
        </dgm:presLayoutVars>
      </dgm:prSet>
      <dgm:spPr/>
      <dgm:t>
        <a:bodyPr/>
        <a:lstStyle/>
        <a:p>
          <a:endParaRPr lang="el-GR"/>
        </a:p>
      </dgm:t>
    </dgm:pt>
    <dgm:pt modelId="{2066FF2D-D6E4-4F0D-9A8E-B54E12A8259E}" type="pres">
      <dgm:prSet presAssocID="{366484F3-160A-4FFB-932D-C12507AD7901}" presName="levelTx" presStyleLbl="revTx" presStyleIdx="0" presStyleCnt="0">
        <dgm:presLayoutVars>
          <dgm:chMax val="1"/>
          <dgm:bulletEnabled val="1"/>
        </dgm:presLayoutVars>
      </dgm:prSet>
      <dgm:spPr/>
      <dgm:t>
        <a:bodyPr/>
        <a:lstStyle/>
        <a:p>
          <a:endParaRPr lang="el-GR"/>
        </a:p>
      </dgm:t>
    </dgm:pt>
    <dgm:pt modelId="{5FC4C847-9BA0-4229-B9B6-314DC4677FB0}" type="pres">
      <dgm:prSet presAssocID="{790E1C83-0AA0-4DA3-A92A-74059A9838D8}" presName="Name8" presStyleCnt="0"/>
      <dgm:spPr/>
    </dgm:pt>
    <dgm:pt modelId="{06745BC1-50F8-497D-BF17-464902B5C63F}" type="pres">
      <dgm:prSet presAssocID="{790E1C83-0AA0-4DA3-A92A-74059A9838D8}" presName="level" presStyleLbl="node1" presStyleIdx="1" presStyleCnt="6">
        <dgm:presLayoutVars>
          <dgm:chMax val="1"/>
          <dgm:bulletEnabled val="1"/>
        </dgm:presLayoutVars>
      </dgm:prSet>
      <dgm:spPr/>
      <dgm:t>
        <a:bodyPr/>
        <a:lstStyle/>
        <a:p>
          <a:endParaRPr lang="el-GR"/>
        </a:p>
      </dgm:t>
    </dgm:pt>
    <dgm:pt modelId="{FAD3183B-4DF3-4893-B468-3AC6F89BD8DC}" type="pres">
      <dgm:prSet presAssocID="{790E1C83-0AA0-4DA3-A92A-74059A9838D8}" presName="levelTx" presStyleLbl="revTx" presStyleIdx="0" presStyleCnt="0">
        <dgm:presLayoutVars>
          <dgm:chMax val="1"/>
          <dgm:bulletEnabled val="1"/>
        </dgm:presLayoutVars>
      </dgm:prSet>
      <dgm:spPr/>
      <dgm:t>
        <a:bodyPr/>
        <a:lstStyle/>
        <a:p>
          <a:endParaRPr lang="el-GR"/>
        </a:p>
      </dgm:t>
    </dgm:pt>
    <dgm:pt modelId="{AD5DBE5E-EF96-494F-8374-828E7E28F7AE}" type="pres">
      <dgm:prSet presAssocID="{C93FFB2E-1339-45C2-90DB-62B7B5842403}" presName="Name8" presStyleCnt="0"/>
      <dgm:spPr/>
    </dgm:pt>
    <dgm:pt modelId="{436D1FC4-ED02-4F9D-81DE-1E02069B44C9}" type="pres">
      <dgm:prSet presAssocID="{C93FFB2E-1339-45C2-90DB-62B7B5842403}" presName="level" presStyleLbl="node1" presStyleIdx="2" presStyleCnt="6">
        <dgm:presLayoutVars>
          <dgm:chMax val="1"/>
          <dgm:bulletEnabled val="1"/>
        </dgm:presLayoutVars>
      </dgm:prSet>
      <dgm:spPr/>
      <dgm:t>
        <a:bodyPr/>
        <a:lstStyle/>
        <a:p>
          <a:endParaRPr lang="el-GR"/>
        </a:p>
      </dgm:t>
    </dgm:pt>
    <dgm:pt modelId="{8C3FA926-A463-4D15-A66A-3EDE6FC3CDC0}" type="pres">
      <dgm:prSet presAssocID="{C93FFB2E-1339-45C2-90DB-62B7B5842403}" presName="levelTx" presStyleLbl="revTx" presStyleIdx="0" presStyleCnt="0">
        <dgm:presLayoutVars>
          <dgm:chMax val="1"/>
          <dgm:bulletEnabled val="1"/>
        </dgm:presLayoutVars>
      </dgm:prSet>
      <dgm:spPr/>
      <dgm:t>
        <a:bodyPr/>
        <a:lstStyle/>
        <a:p>
          <a:endParaRPr lang="el-GR"/>
        </a:p>
      </dgm:t>
    </dgm:pt>
    <dgm:pt modelId="{CE4AFC7C-C1C7-4183-B577-C026DE36EDD1}" type="pres">
      <dgm:prSet presAssocID="{07458FB4-56B1-420A-A66E-C1854D878267}" presName="Name8" presStyleCnt="0"/>
      <dgm:spPr/>
    </dgm:pt>
    <dgm:pt modelId="{FE7FF9D7-FBFE-4432-9639-BC73DC7885A2}" type="pres">
      <dgm:prSet presAssocID="{07458FB4-56B1-420A-A66E-C1854D878267}" presName="level" presStyleLbl="node1" presStyleIdx="3" presStyleCnt="6">
        <dgm:presLayoutVars>
          <dgm:chMax val="1"/>
          <dgm:bulletEnabled val="1"/>
        </dgm:presLayoutVars>
      </dgm:prSet>
      <dgm:spPr/>
      <dgm:t>
        <a:bodyPr/>
        <a:lstStyle/>
        <a:p>
          <a:endParaRPr lang="el-GR"/>
        </a:p>
      </dgm:t>
    </dgm:pt>
    <dgm:pt modelId="{59A9C2A5-956E-4C34-BFC1-D270CCD03433}" type="pres">
      <dgm:prSet presAssocID="{07458FB4-56B1-420A-A66E-C1854D878267}" presName="levelTx" presStyleLbl="revTx" presStyleIdx="0" presStyleCnt="0">
        <dgm:presLayoutVars>
          <dgm:chMax val="1"/>
          <dgm:bulletEnabled val="1"/>
        </dgm:presLayoutVars>
      </dgm:prSet>
      <dgm:spPr/>
      <dgm:t>
        <a:bodyPr/>
        <a:lstStyle/>
        <a:p>
          <a:endParaRPr lang="el-GR"/>
        </a:p>
      </dgm:t>
    </dgm:pt>
    <dgm:pt modelId="{27BC23C0-210D-411B-AE67-052699E0B79E}" type="pres">
      <dgm:prSet presAssocID="{2BF57441-A8F4-445A-BB5F-6F9077981C23}" presName="Name8" presStyleCnt="0"/>
      <dgm:spPr/>
    </dgm:pt>
    <dgm:pt modelId="{901B4CB4-7410-4D4B-A033-DA57FD757A04}" type="pres">
      <dgm:prSet presAssocID="{2BF57441-A8F4-445A-BB5F-6F9077981C23}" presName="level" presStyleLbl="node1" presStyleIdx="4" presStyleCnt="6">
        <dgm:presLayoutVars>
          <dgm:chMax val="1"/>
          <dgm:bulletEnabled val="1"/>
        </dgm:presLayoutVars>
      </dgm:prSet>
      <dgm:spPr/>
      <dgm:t>
        <a:bodyPr/>
        <a:lstStyle/>
        <a:p>
          <a:endParaRPr lang="el-GR"/>
        </a:p>
      </dgm:t>
    </dgm:pt>
    <dgm:pt modelId="{7EB2A49A-840F-43E2-AC0B-2A45E4ADE897}" type="pres">
      <dgm:prSet presAssocID="{2BF57441-A8F4-445A-BB5F-6F9077981C23}" presName="levelTx" presStyleLbl="revTx" presStyleIdx="0" presStyleCnt="0">
        <dgm:presLayoutVars>
          <dgm:chMax val="1"/>
          <dgm:bulletEnabled val="1"/>
        </dgm:presLayoutVars>
      </dgm:prSet>
      <dgm:spPr/>
      <dgm:t>
        <a:bodyPr/>
        <a:lstStyle/>
        <a:p>
          <a:endParaRPr lang="el-GR"/>
        </a:p>
      </dgm:t>
    </dgm:pt>
    <dgm:pt modelId="{1527A9F8-1F65-4276-8A9C-4D047B1A1FA0}" type="pres">
      <dgm:prSet presAssocID="{291B524D-0C50-4B86-AB6D-F9DFA006AEBE}" presName="Name8" presStyleCnt="0"/>
      <dgm:spPr/>
    </dgm:pt>
    <dgm:pt modelId="{473B15F8-A838-4DFE-A921-F4428B0860B6}" type="pres">
      <dgm:prSet presAssocID="{291B524D-0C50-4B86-AB6D-F9DFA006AEBE}" presName="level" presStyleLbl="node1" presStyleIdx="5" presStyleCnt="6">
        <dgm:presLayoutVars>
          <dgm:chMax val="1"/>
          <dgm:bulletEnabled val="1"/>
        </dgm:presLayoutVars>
      </dgm:prSet>
      <dgm:spPr/>
      <dgm:t>
        <a:bodyPr/>
        <a:lstStyle/>
        <a:p>
          <a:endParaRPr lang="el-GR"/>
        </a:p>
      </dgm:t>
    </dgm:pt>
    <dgm:pt modelId="{2EE27293-071B-4BE9-ABE2-321FE5CC5416}" type="pres">
      <dgm:prSet presAssocID="{291B524D-0C50-4B86-AB6D-F9DFA006AEBE}" presName="levelTx" presStyleLbl="revTx" presStyleIdx="0" presStyleCnt="0">
        <dgm:presLayoutVars>
          <dgm:chMax val="1"/>
          <dgm:bulletEnabled val="1"/>
        </dgm:presLayoutVars>
      </dgm:prSet>
      <dgm:spPr/>
      <dgm:t>
        <a:bodyPr/>
        <a:lstStyle/>
        <a:p>
          <a:endParaRPr lang="el-GR"/>
        </a:p>
      </dgm:t>
    </dgm:pt>
  </dgm:ptLst>
  <dgm:cxnLst>
    <dgm:cxn modelId="{F6C5186D-4E89-4947-BF7F-893FB01B35D5}" type="presOf" srcId="{C93FFB2E-1339-45C2-90DB-62B7B5842403}" destId="{436D1FC4-ED02-4F9D-81DE-1E02069B44C9}" srcOrd="0" destOrd="0" presId="urn:microsoft.com/office/officeart/2005/8/layout/pyramid3"/>
    <dgm:cxn modelId="{F658DA31-6C52-4B19-AB91-9CD0FA80D138}" type="presOf" srcId="{366484F3-160A-4FFB-932D-C12507AD7901}" destId="{2066FF2D-D6E4-4F0D-9A8E-B54E12A8259E}" srcOrd="1" destOrd="0" presId="urn:microsoft.com/office/officeart/2005/8/layout/pyramid3"/>
    <dgm:cxn modelId="{B768C524-94D7-4733-BD75-B0226B77DDA6}" type="presOf" srcId="{2BF57441-A8F4-445A-BB5F-6F9077981C23}" destId="{7EB2A49A-840F-43E2-AC0B-2A45E4ADE897}" srcOrd="1" destOrd="0" presId="urn:microsoft.com/office/officeart/2005/8/layout/pyramid3"/>
    <dgm:cxn modelId="{E5315AAF-F595-41EC-9020-D24579DA3BD7}" type="presOf" srcId="{291B524D-0C50-4B86-AB6D-F9DFA006AEBE}" destId="{473B15F8-A838-4DFE-A921-F4428B0860B6}" srcOrd="0" destOrd="0" presId="urn:microsoft.com/office/officeart/2005/8/layout/pyramid3"/>
    <dgm:cxn modelId="{AC978184-468A-4046-BB29-8B31F96A0B3B}" type="presOf" srcId="{366484F3-160A-4FFB-932D-C12507AD7901}" destId="{16FA0749-327B-4D5E-9804-62A600045EAE}" srcOrd="0" destOrd="0" presId="urn:microsoft.com/office/officeart/2005/8/layout/pyramid3"/>
    <dgm:cxn modelId="{ACC78509-60EB-4826-BC3C-03C3D57890BE}" type="presOf" srcId="{FDDE5D70-80AB-4ACC-874C-8284A87BC5D4}" destId="{96DD365A-4A14-4BBB-9D70-512FB7DD1B86}" srcOrd="0" destOrd="0" presId="urn:microsoft.com/office/officeart/2005/8/layout/pyramid3"/>
    <dgm:cxn modelId="{BB3313FF-0965-4FFE-9855-78732D3CBCE5}" type="presOf" srcId="{790E1C83-0AA0-4DA3-A92A-74059A9838D8}" destId="{06745BC1-50F8-497D-BF17-464902B5C63F}" srcOrd="0" destOrd="0" presId="urn:microsoft.com/office/officeart/2005/8/layout/pyramid3"/>
    <dgm:cxn modelId="{2CF2FC13-B9B6-4186-8D22-D9325ABBA1C1}" type="presOf" srcId="{07458FB4-56B1-420A-A66E-C1854D878267}" destId="{59A9C2A5-956E-4C34-BFC1-D270CCD03433}" srcOrd="1" destOrd="0" presId="urn:microsoft.com/office/officeart/2005/8/layout/pyramid3"/>
    <dgm:cxn modelId="{1B55D4EE-539C-466D-8DEE-FE416555B666}" srcId="{FDDE5D70-80AB-4ACC-874C-8284A87BC5D4}" destId="{790E1C83-0AA0-4DA3-A92A-74059A9838D8}" srcOrd="1" destOrd="0" parTransId="{445E937B-E34E-46E9-A750-F525E99AB5ED}" sibTransId="{95561048-2B62-45D5-B889-2BF196FBAD21}"/>
    <dgm:cxn modelId="{9789E13F-51D7-4EB9-8323-19BA7F2B3B27}" srcId="{FDDE5D70-80AB-4ACC-874C-8284A87BC5D4}" destId="{291B524D-0C50-4B86-AB6D-F9DFA006AEBE}" srcOrd="5" destOrd="0" parTransId="{1EE40665-5EA6-44AC-9204-9393A340F853}" sibTransId="{0BA82813-9002-43EE-8AA9-89C75EC49926}"/>
    <dgm:cxn modelId="{62BAD2B8-7BC3-4FE7-8D4D-3C9E1183CDBE}" type="presOf" srcId="{07458FB4-56B1-420A-A66E-C1854D878267}" destId="{FE7FF9D7-FBFE-4432-9639-BC73DC7885A2}" srcOrd="0" destOrd="0" presId="urn:microsoft.com/office/officeart/2005/8/layout/pyramid3"/>
    <dgm:cxn modelId="{658812AA-05C8-40BC-AFB2-940E86F80D37}" type="presOf" srcId="{C93FFB2E-1339-45C2-90DB-62B7B5842403}" destId="{8C3FA926-A463-4D15-A66A-3EDE6FC3CDC0}" srcOrd="1" destOrd="0" presId="urn:microsoft.com/office/officeart/2005/8/layout/pyramid3"/>
    <dgm:cxn modelId="{0F108494-827C-4125-8F2C-22E9FED6EDE3}" srcId="{FDDE5D70-80AB-4ACC-874C-8284A87BC5D4}" destId="{07458FB4-56B1-420A-A66E-C1854D878267}" srcOrd="3" destOrd="0" parTransId="{3D15F67C-606B-4C16-AED6-090DA4776C66}" sibTransId="{AEAA67A1-9FC4-4234-AD11-0048E6E7BF86}"/>
    <dgm:cxn modelId="{6092B790-43C7-4400-BB19-D128C68AD677}" type="presOf" srcId="{790E1C83-0AA0-4DA3-A92A-74059A9838D8}" destId="{FAD3183B-4DF3-4893-B468-3AC6F89BD8DC}" srcOrd="1" destOrd="0" presId="urn:microsoft.com/office/officeart/2005/8/layout/pyramid3"/>
    <dgm:cxn modelId="{CB17E141-60C6-4C20-9DB8-56B4DE8D186E}" type="presOf" srcId="{2BF57441-A8F4-445A-BB5F-6F9077981C23}" destId="{901B4CB4-7410-4D4B-A033-DA57FD757A04}" srcOrd="0" destOrd="0" presId="urn:microsoft.com/office/officeart/2005/8/layout/pyramid3"/>
    <dgm:cxn modelId="{133CD97F-D3E7-4ADF-B1CF-466872AB93E9}" srcId="{FDDE5D70-80AB-4ACC-874C-8284A87BC5D4}" destId="{2BF57441-A8F4-445A-BB5F-6F9077981C23}" srcOrd="4" destOrd="0" parTransId="{B3290B89-907E-482B-976D-53842726E053}" sibTransId="{01645F05-7223-4EE1-B994-D130B4008397}"/>
    <dgm:cxn modelId="{FFDB4042-3DF8-40D5-A7FC-00C3B93A99EE}" type="presOf" srcId="{291B524D-0C50-4B86-AB6D-F9DFA006AEBE}" destId="{2EE27293-071B-4BE9-ABE2-321FE5CC5416}" srcOrd="1" destOrd="0" presId="urn:microsoft.com/office/officeart/2005/8/layout/pyramid3"/>
    <dgm:cxn modelId="{08C15A82-F5C3-4948-8AFF-47CC57F745F8}" srcId="{FDDE5D70-80AB-4ACC-874C-8284A87BC5D4}" destId="{366484F3-160A-4FFB-932D-C12507AD7901}" srcOrd="0" destOrd="0" parTransId="{DF5FF2B4-3B54-4CF8-81A0-C1FC60CF34E7}" sibTransId="{4B170AF0-4E50-4127-8479-D5FE8B0693C2}"/>
    <dgm:cxn modelId="{EBD83F2C-ADFA-495C-929E-BE70669AA9D5}" srcId="{FDDE5D70-80AB-4ACC-874C-8284A87BC5D4}" destId="{C93FFB2E-1339-45C2-90DB-62B7B5842403}" srcOrd="2" destOrd="0" parTransId="{5EC4911F-6D8C-4B0F-9CD0-0F12CBF85B87}" sibTransId="{51503621-C53B-4F25-9446-1E1A7DB7D8FB}"/>
    <dgm:cxn modelId="{B78F5B28-2638-4D05-B6FE-1B41ACA2346F}" type="presParOf" srcId="{96DD365A-4A14-4BBB-9D70-512FB7DD1B86}" destId="{5A6EBB94-8BF0-4755-966E-9919D523C375}" srcOrd="0" destOrd="0" presId="urn:microsoft.com/office/officeart/2005/8/layout/pyramid3"/>
    <dgm:cxn modelId="{419A4691-A307-4D04-A7E5-1B1511A76E20}" type="presParOf" srcId="{5A6EBB94-8BF0-4755-966E-9919D523C375}" destId="{16FA0749-327B-4D5E-9804-62A600045EAE}" srcOrd="0" destOrd="0" presId="urn:microsoft.com/office/officeart/2005/8/layout/pyramid3"/>
    <dgm:cxn modelId="{C7C6EA6A-968B-4B8F-81EC-AC6E455920C8}" type="presParOf" srcId="{5A6EBB94-8BF0-4755-966E-9919D523C375}" destId="{2066FF2D-D6E4-4F0D-9A8E-B54E12A8259E}" srcOrd="1" destOrd="0" presId="urn:microsoft.com/office/officeart/2005/8/layout/pyramid3"/>
    <dgm:cxn modelId="{82EC4105-CD63-4BF1-B327-EFE2E6F6FEF3}" type="presParOf" srcId="{96DD365A-4A14-4BBB-9D70-512FB7DD1B86}" destId="{5FC4C847-9BA0-4229-B9B6-314DC4677FB0}" srcOrd="1" destOrd="0" presId="urn:microsoft.com/office/officeart/2005/8/layout/pyramid3"/>
    <dgm:cxn modelId="{DA058E6C-1C16-426C-A0B0-1F12DF2FB073}" type="presParOf" srcId="{5FC4C847-9BA0-4229-B9B6-314DC4677FB0}" destId="{06745BC1-50F8-497D-BF17-464902B5C63F}" srcOrd="0" destOrd="0" presId="urn:microsoft.com/office/officeart/2005/8/layout/pyramid3"/>
    <dgm:cxn modelId="{66A7593F-BB8E-43B6-A7D9-414821FA3A6A}" type="presParOf" srcId="{5FC4C847-9BA0-4229-B9B6-314DC4677FB0}" destId="{FAD3183B-4DF3-4893-B468-3AC6F89BD8DC}" srcOrd="1" destOrd="0" presId="urn:microsoft.com/office/officeart/2005/8/layout/pyramid3"/>
    <dgm:cxn modelId="{6D5E2923-FD28-4851-B44E-5A7D59A6695C}" type="presParOf" srcId="{96DD365A-4A14-4BBB-9D70-512FB7DD1B86}" destId="{AD5DBE5E-EF96-494F-8374-828E7E28F7AE}" srcOrd="2" destOrd="0" presId="urn:microsoft.com/office/officeart/2005/8/layout/pyramid3"/>
    <dgm:cxn modelId="{2DB76BFC-81D9-4E99-A2D2-9FC936389766}" type="presParOf" srcId="{AD5DBE5E-EF96-494F-8374-828E7E28F7AE}" destId="{436D1FC4-ED02-4F9D-81DE-1E02069B44C9}" srcOrd="0" destOrd="0" presId="urn:microsoft.com/office/officeart/2005/8/layout/pyramid3"/>
    <dgm:cxn modelId="{E0FF4063-6905-424F-9022-E368212CBD9F}" type="presParOf" srcId="{AD5DBE5E-EF96-494F-8374-828E7E28F7AE}" destId="{8C3FA926-A463-4D15-A66A-3EDE6FC3CDC0}" srcOrd="1" destOrd="0" presId="urn:microsoft.com/office/officeart/2005/8/layout/pyramid3"/>
    <dgm:cxn modelId="{AF9B6F4F-FCE7-41D6-BA8D-899A91483CA4}" type="presParOf" srcId="{96DD365A-4A14-4BBB-9D70-512FB7DD1B86}" destId="{CE4AFC7C-C1C7-4183-B577-C026DE36EDD1}" srcOrd="3" destOrd="0" presId="urn:microsoft.com/office/officeart/2005/8/layout/pyramid3"/>
    <dgm:cxn modelId="{C5504EEF-8697-4C07-9F7C-2804F6105C95}" type="presParOf" srcId="{CE4AFC7C-C1C7-4183-B577-C026DE36EDD1}" destId="{FE7FF9D7-FBFE-4432-9639-BC73DC7885A2}" srcOrd="0" destOrd="0" presId="urn:microsoft.com/office/officeart/2005/8/layout/pyramid3"/>
    <dgm:cxn modelId="{E76C6353-D41B-4CA8-8615-C4082DDF5BAE}" type="presParOf" srcId="{CE4AFC7C-C1C7-4183-B577-C026DE36EDD1}" destId="{59A9C2A5-956E-4C34-BFC1-D270CCD03433}" srcOrd="1" destOrd="0" presId="urn:microsoft.com/office/officeart/2005/8/layout/pyramid3"/>
    <dgm:cxn modelId="{AC597752-17D8-4293-BF67-95FC20A5E003}" type="presParOf" srcId="{96DD365A-4A14-4BBB-9D70-512FB7DD1B86}" destId="{27BC23C0-210D-411B-AE67-052699E0B79E}" srcOrd="4" destOrd="0" presId="urn:microsoft.com/office/officeart/2005/8/layout/pyramid3"/>
    <dgm:cxn modelId="{6C6F52E8-8880-4B09-A844-AB1867D13DA2}" type="presParOf" srcId="{27BC23C0-210D-411B-AE67-052699E0B79E}" destId="{901B4CB4-7410-4D4B-A033-DA57FD757A04}" srcOrd="0" destOrd="0" presId="urn:microsoft.com/office/officeart/2005/8/layout/pyramid3"/>
    <dgm:cxn modelId="{66D529F4-B0CB-441D-9CA2-84782663FB4A}" type="presParOf" srcId="{27BC23C0-210D-411B-AE67-052699E0B79E}" destId="{7EB2A49A-840F-43E2-AC0B-2A45E4ADE897}" srcOrd="1" destOrd="0" presId="urn:microsoft.com/office/officeart/2005/8/layout/pyramid3"/>
    <dgm:cxn modelId="{118D03D7-324B-43D0-8102-5A2BD810EF56}" type="presParOf" srcId="{96DD365A-4A14-4BBB-9D70-512FB7DD1B86}" destId="{1527A9F8-1F65-4276-8A9C-4D047B1A1FA0}" srcOrd="5" destOrd="0" presId="urn:microsoft.com/office/officeart/2005/8/layout/pyramid3"/>
    <dgm:cxn modelId="{FB74D398-AFC6-4462-B70C-2B02BEF6449C}" type="presParOf" srcId="{1527A9F8-1F65-4276-8A9C-4D047B1A1FA0}" destId="{473B15F8-A838-4DFE-A921-F4428B0860B6}" srcOrd="0" destOrd="0" presId="urn:microsoft.com/office/officeart/2005/8/layout/pyramid3"/>
    <dgm:cxn modelId="{310264FE-CFF1-45D3-80F4-0B96749B2333}" type="presParOf" srcId="{1527A9F8-1F65-4276-8A9C-4D047B1A1FA0}" destId="{2EE27293-071B-4BE9-ABE2-321FE5CC5416}" srcOrd="1" destOrd="0" presId="urn:microsoft.com/office/officeart/2005/8/layout/pyramid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7C123C-31BE-4C03-A4FD-912AF1C8D857}">
      <dsp:nvSpPr>
        <dsp:cNvPr id="0" name=""/>
        <dsp:cNvSpPr/>
      </dsp:nvSpPr>
      <dsp:spPr>
        <a:xfrm>
          <a:off x="389293" y="1506261"/>
          <a:ext cx="2615915" cy="1307957"/>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l-GR" sz="2900" kern="1200" dirty="0" smtClean="0"/>
            <a:t>ΑΠΟΒΛΗΤΑ ΠΟΛΕΩΝ &amp; ΒΙΟΜΗΧΑΝΙΩΝ</a:t>
          </a:r>
          <a:endParaRPr lang="el-GR" sz="2900" kern="1200" dirty="0"/>
        </a:p>
      </dsp:txBody>
      <dsp:txXfrm>
        <a:off x="389293" y="1506261"/>
        <a:ext cx="2615915" cy="1307957"/>
      </dsp:txXfrm>
    </dsp:sp>
    <dsp:sp modelId="{4F3017F1-4289-4A0E-8817-9C43D1833BCA}">
      <dsp:nvSpPr>
        <dsp:cNvPr id="0" name=""/>
        <dsp:cNvSpPr/>
      </dsp:nvSpPr>
      <dsp:spPr>
        <a:xfrm rot="18248949">
          <a:off x="2606019" y="1379865"/>
          <a:ext cx="1820076" cy="54492"/>
        </a:xfrm>
        <a:custGeom>
          <a:avLst/>
          <a:gdLst/>
          <a:ahLst/>
          <a:cxnLst/>
          <a:rect l="0" t="0" r="0" b="0"/>
          <a:pathLst>
            <a:path>
              <a:moveTo>
                <a:pt x="0" y="27246"/>
              </a:moveTo>
              <a:lnTo>
                <a:pt x="1820076" y="2724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l-GR" sz="600" kern="1200" dirty="0"/>
        </a:p>
      </dsp:txBody>
      <dsp:txXfrm rot="18248949">
        <a:off x="3470556" y="1361609"/>
        <a:ext cx="91003" cy="91003"/>
      </dsp:txXfrm>
    </dsp:sp>
    <dsp:sp modelId="{E7B456C4-F51B-40A8-B27B-7FD7E0681F6D}">
      <dsp:nvSpPr>
        <dsp:cNvPr id="0" name=""/>
        <dsp:cNvSpPr/>
      </dsp:nvSpPr>
      <dsp:spPr>
        <a:xfrm>
          <a:off x="4026907" y="3"/>
          <a:ext cx="2615915" cy="1307957"/>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l-GR" sz="2900" kern="1200" dirty="0" smtClean="0"/>
            <a:t>ΣΤΕΡΕΑ</a:t>
          </a:r>
          <a:endParaRPr lang="el-GR" sz="2900" kern="1200" dirty="0"/>
        </a:p>
      </dsp:txBody>
      <dsp:txXfrm>
        <a:off x="4026907" y="3"/>
        <a:ext cx="2615915" cy="1307957"/>
      </dsp:txXfrm>
    </dsp:sp>
    <dsp:sp modelId="{CB4DA137-727C-4DB8-8434-FB82D7FB72EE}">
      <dsp:nvSpPr>
        <dsp:cNvPr id="0" name=""/>
        <dsp:cNvSpPr/>
      </dsp:nvSpPr>
      <dsp:spPr>
        <a:xfrm>
          <a:off x="3005208" y="2132993"/>
          <a:ext cx="1046366" cy="54492"/>
        </a:xfrm>
        <a:custGeom>
          <a:avLst/>
          <a:gdLst/>
          <a:ahLst/>
          <a:cxnLst/>
          <a:rect l="0" t="0" r="0" b="0"/>
          <a:pathLst>
            <a:path>
              <a:moveTo>
                <a:pt x="0" y="27246"/>
              </a:moveTo>
              <a:lnTo>
                <a:pt x="1046366" y="2724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dirty="0"/>
        </a:p>
      </dsp:txBody>
      <dsp:txXfrm>
        <a:off x="3502232" y="2134080"/>
        <a:ext cx="52318" cy="52318"/>
      </dsp:txXfrm>
    </dsp:sp>
    <dsp:sp modelId="{68669025-0FD9-4254-A5B8-2357E0CF364F}">
      <dsp:nvSpPr>
        <dsp:cNvPr id="0" name=""/>
        <dsp:cNvSpPr/>
      </dsp:nvSpPr>
      <dsp:spPr>
        <a:xfrm>
          <a:off x="4051575" y="1506261"/>
          <a:ext cx="2615915" cy="1307957"/>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l-GR" sz="2900" kern="1200" dirty="0" smtClean="0"/>
            <a:t>ΥΓΡΑ</a:t>
          </a:r>
          <a:endParaRPr lang="el-GR" sz="2900" kern="1200" dirty="0"/>
        </a:p>
      </dsp:txBody>
      <dsp:txXfrm>
        <a:off x="4051575" y="1506261"/>
        <a:ext cx="2615915" cy="1307957"/>
      </dsp:txXfrm>
    </dsp:sp>
    <dsp:sp modelId="{925E02BA-7863-4AD4-A591-1B11B42D68F5}">
      <dsp:nvSpPr>
        <dsp:cNvPr id="0" name=""/>
        <dsp:cNvSpPr/>
      </dsp:nvSpPr>
      <dsp:spPr>
        <a:xfrm rot="3310531">
          <a:off x="2612237" y="2885069"/>
          <a:ext cx="1832308" cy="54492"/>
        </a:xfrm>
        <a:custGeom>
          <a:avLst/>
          <a:gdLst/>
          <a:ahLst/>
          <a:cxnLst/>
          <a:rect l="0" t="0" r="0" b="0"/>
          <a:pathLst>
            <a:path>
              <a:moveTo>
                <a:pt x="0" y="27246"/>
              </a:moveTo>
              <a:lnTo>
                <a:pt x="1832308" y="2724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l-GR" sz="600" kern="1200"/>
        </a:p>
      </dsp:txBody>
      <dsp:txXfrm rot="3310531">
        <a:off x="3482584" y="2866508"/>
        <a:ext cx="91615" cy="91615"/>
      </dsp:txXfrm>
    </dsp:sp>
    <dsp:sp modelId="{583F7218-36C3-4C41-8A95-C538095AEB5B}">
      <dsp:nvSpPr>
        <dsp:cNvPr id="0" name=""/>
        <dsp:cNvSpPr/>
      </dsp:nvSpPr>
      <dsp:spPr>
        <a:xfrm>
          <a:off x="4051575" y="3010412"/>
          <a:ext cx="2615915" cy="1307957"/>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l-GR" sz="2900" kern="1200" dirty="0" smtClean="0"/>
            <a:t>ΑΕΡΙΑ</a:t>
          </a:r>
          <a:endParaRPr lang="el-GR" sz="2900" kern="1200" dirty="0"/>
        </a:p>
      </dsp:txBody>
      <dsp:txXfrm>
        <a:off x="4051575" y="3010412"/>
        <a:ext cx="2615915" cy="130795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FA0749-327B-4D5E-9804-62A600045EAE}">
      <dsp:nvSpPr>
        <dsp:cNvPr id="0" name=""/>
        <dsp:cNvSpPr/>
      </dsp:nvSpPr>
      <dsp:spPr>
        <a:xfrm rot="10800000">
          <a:off x="0" y="0"/>
          <a:ext cx="5832648" cy="636070"/>
        </a:xfrm>
        <a:prstGeom prst="trapezoid">
          <a:avLst>
            <a:gd name="adj" fmla="val 76415"/>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kern="1200" dirty="0" smtClean="0">
              <a:solidFill>
                <a:schemeClr val="bg1"/>
              </a:solidFill>
            </a:rPr>
            <a:t>ΠΑΡΑΓΩΓΗ</a:t>
          </a:r>
          <a:endParaRPr lang="el-GR" sz="1800" kern="1200" dirty="0">
            <a:solidFill>
              <a:schemeClr val="bg1"/>
            </a:solidFill>
          </a:endParaRPr>
        </a:p>
      </dsp:txBody>
      <dsp:txXfrm>
        <a:off x="1020713" y="0"/>
        <a:ext cx="3791221" cy="636070"/>
      </dsp:txXfrm>
    </dsp:sp>
    <dsp:sp modelId="{06745BC1-50F8-497D-BF17-464902B5C63F}">
      <dsp:nvSpPr>
        <dsp:cNvPr id="0" name=""/>
        <dsp:cNvSpPr/>
      </dsp:nvSpPr>
      <dsp:spPr>
        <a:xfrm rot="10800000">
          <a:off x="486053" y="636070"/>
          <a:ext cx="4860540" cy="636070"/>
        </a:xfrm>
        <a:prstGeom prst="trapezoid">
          <a:avLst>
            <a:gd name="adj" fmla="val 76415"/>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kern="1200" dirty="0" smtClean="0">
              <a:solidFill>
                <a:schemeClr val="bg1"/>
              </a:solidFill>
            </a:rPr>
            <a:t>ΑΠΟΘΗΚΕΥΣΗ</a:t>
          </a:r>
          <a:endParaRPr lang="el-GR" sz="1800" kern="1200" dirty="0">
            <a:solidFill>
              <a:schemeClr val="bg1"/>
            </a:solidFill>
          </a:endParaRPr>
        </a:p>
      </dsp:txBody>
      <dsp:txXfrm>
        <a:off x="1336648" y="636070"/>
        <a:ext cx="3159351" cy="636070"/>
      </dsp:txXfrm>
    </dsp:sp>
    <dsp:sp modelId="{436D1FC4-ED02-4F9D-81DE-1E02069B44C9}">
      <dsp:nvSpPr>
        <dsp:cNvPr id="0" name=""/>
        <dsp:cNvSpPr/>
      </dsp:nvSpPr>
      <dsp:spPr>
        <a:xfrm rot="10800000">
          <a:off x="972108" y="1272141"/>
          <a:ext cx="3888432" cy="636070"/>
        </a:xfrm>
        <a:prstGeom prst="trapezoid">
          <a:avLst>
            <a:gd name="adj" fmla="val 76415"/>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kern="1200" dirty="0" smtClean="0">
              <a:solidFill>
                <a:schemeClr val="bg1"/>
              </a:solidFill>
            </a:rPr>
            <a:t>ΣΥΛΛΟΓΗ</a:t>
          </a:r>
          <a:endParaRPr lang="el-GR" sz="1800" kern="1200" dirty="0">
            <a:solidFill>
              <a:schemeClr val="bg1"/>
            </a:solidFill>
          </a:endParaRPr>
        </a:p>
      </dsp:txBody>
      <dsp:txXfrm>
        <a:off x="1652583" y="1272141"/>
        <a:ext cx="2527480" cy="636070"/>
      </dsp:txXfrm>
    </dsp:sp>
    <dsp:sp modelId="{FE7FF9D7-FBFE-4432-9639-BC73DC7885A2}">
      <dsp:nvSpPr>
        <dsp:cNvPr id="0" name=""/>
        <dsp:cNvSpPr/>
      </dsp:nvSpPr>
      <dsp:spPr>
        <a:xfrm rot="10800000">
          <a:off x="1458162" y="1908212"/>
          <a:ext cx="2916324" cy="636070"/>
        </a:xfrm>
        <a:prstGeom prst="trapezoid">
          <a:avLst>
            <a:gd name="adj" fmla="val 76415"/>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kern="1200" dirty="0" smtClean="0">
              <a:solidFill>
                <a:schemeClr val="bg1"/>
              </a:solidFill>
            </a:rPr>
            <a:t>ΜΕΤΑΦΟΡΑ</a:t>
          </a:r>
          <a:endParaRPr lang="el-GR" sz="1800" kern="1200" dirty="0">
            <a:solidFill>
              <a:schemeClr val="bg1"/>
            </a:solidFill>
          </a:endParaRPr>
        </a:p>
      </dsp:txBody>
      <dsp:txXfrm>
        <a:off x="1968518" y="1908212"/>
        <a:ext cx="1895610" cy="636070"/>
      </dsp:txXfrm>
    </dsp:sp>
    <dsp:sp modelId="{901B4CB4-7410-4D4B-A033-DA57FD757A04}">
      <dsp:nvSpPr>
        <dsp:cNvPr id="0" name=""/>
        <dsp:cNvSpPr/>
      </dsp:nvSpPr>
      <dsp:spPr>
        <a:xfrm rot="10800000">
          <a:off x="1944216" y="2544282"/>
          <a:ext cx="1944216" cy="636070"/>
        </a:xfrm>
        <a:prstGeom prst="trapezoid">
          <a:avLst>
            <a:gd name="adj" fmla="val 76415"/>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l-GR" sz="1500" kern="1200" dirty="0" smtClean="0">
              <a:solidFill>
                <a:schemeClr val="bg1"/>
              </a:solidFill>
            </a:rPr>
            <a:t>ΕΠΕΞΕΡΓΑΣΙΑ</a:t>
          </a:r>
          <a:endParaRPr lang="el-GR" sz="1500" kern="1200" dirty="0">
            <a:solidFill>
              <a:schemeClr val="bg1"/>
            </a:solidFill>
          </a:endParaRPr>
        </a:p>
      </dsp:txBody>
      <dsp:txXfrm>
        <a:off x="2284453" y="2544282"/>
        <a:ext cx="1263740" cy="636070"/>
      </dsp:txXfrm>
    </dsp:sp>
    <dsp:sp modelId="{473B15F8-A838-4DFE-A921-F4428B0860B6}">
      <dsp:nvSpPr>
        <dsp:cNvPr id="0" name=""/>
        <dsp:cNvSpPr/>
      </dsp:nvSpPr>
      <dsp:spPr>
        <a:xfrm rot="10800000">
          <a:off x="2430269" y="3180353"/>
          <a:ext cx="972108" cy="636070"/>
        </a:xfrm>
        <a:prstGeom prst="trapezoid">
          <a:avLst>
            <a:gd name="adj" fmla="val 76415"/>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l-GR" sz="1500" kern="1200" dirty="0" smtClean="0">
              <a:solidFill>
                <a:schemeClr val="bg1"/>
              </a:solidFill>
            </a:rPr>
            <a:t>ΔΙΑΘΕΣΗ</a:t>
          </a:r>
          <a:endParaRPr lang="el-GR" sz="1500" kern="1200" dirty="0">
            <a:solidFill>
              <a:schemeClr val="bg1"/>
            </a:solidFill>
          </a:endParaRPr>
        </a:p>
      </dsp:txBody>
      <dsp:txXfrm>
        <a:off x="2430269" y="3180353"/>
        <a:ext cx="972108" cy="63607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33B15A8-6D1F-4CFD-94EC-89A4631CE159}" type="datetimeFigureOut">
              <a:rPr lang="el-GR"/>
              <a:pPr>
                <a:defRPr/>
              </a:pPr>
              <a:t>16/4/2013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AD7569C-4A9E-4DD1-9545-2133F6211B9A}"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5603"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25604"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5A236D-D634-4AE8-B55D-B1A71E71CBAB}" type="slidenum">
              <a:rPr lang="el-GR" smtClean="0"/>
              <a:pPr/>
              <a:t>3</a:t>
            </a:fld>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6627"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26628"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8960AB-9371-4F1F-8CBE-D73CE531E33B}" type="slidenum">
              <a:rPr lang="el-GR" smtClean="0"/>
              <a:pPr/>
              <a:t>4</a:t>
            </a:fld>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3AD7569C-4A9E-4DD1-9545-2133F6211B9A}" type="slidenum">
              <a:rPr lang="el-GR" smtClean="0"/>
              <a:pPr>
                <a:defRPr/>
              </a:pPr>
              <a:t>5</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Τα υγρά απόβλητα αποτελούν σήμερα μια από τις κυριότερες πηγές ρύπανσης του περιβάλλοντος. Τα υγρά απόβλητα αποτελούνται κατά 99,9% από νερό το οποίο έχει χρησιμοποιηθεί από τον άνθρωπο είτε στις συνηθισμένες οικιακές χρήσεις (πλύσιμο, καθαριότητα, κ.λπ.) είτε στις βιομηχανικές παραγωγικές διαδικασίες, με αποτέλεσμα να έχει υποστεί σημαντική ποιοτική υποβάθμιση. Η υποβάθμιση αυτή οφείλεται στο γεγονός, ότι κατά τη χρήση του, το νερό γίνεται αποδέκτης πολλών χημικών και βιολογικών παραπροϊόντων, η απόρριψη των οποίων στο περιβάλλον δημιουργεί πληθώρα περιβαλλοντικών προβλημάτων (ρύπανση και μόλυνση).</a:t>
            </a:r>
            <a:endParaRPr lang="el-GR" dirty="0"/>
          </a:p>
        </p:txBody>
      </p:sp>
      <p:sp>
        <p:nvSpPr>
          <p:cNvPr id="4" name="3 - Θέση αριθμού διαφάνειας"/>
          <p:cNvSpPr>
            <a:spLocks noGrp="1"/>
          </p:cNvSpPr>
          <p:nvPr>
            <p:ph type="sldNum" sz="quarter" idx="10"/>
          </p:nvPr>
        </p:nvSpPr>
        <p:spPr/>
        <p:txBody>
          <a:bodyPr/>
          <a:lstStyle/>
          <a:p>
            <a:pPr>
              <a:defRPr/>
            </a:pPr>
            <a:fld id="{3AD7569C-4A9E-4DD1-9545-2133F6211B9A}" type="slidenum">
              <a:rPr lang="el-GR" smtClean="0"/>
              <a:pPr>
                <a:defRPr/>
              </a:pPr>
              <a:t>10</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 Η άμμος και τα υπόλοιπα στερεά που συλλέγονται στο στάδιο αυτό αφυδατώνονται (στραγγίζονται) και συλλέγονται σε δοχεία, όμοια με αυτά που χρησιμοποιούνται για τη συλλογή των </a:t>
            </a:r>
            <a:r>
              <a:rPr lang="el-GR" dirty="0" err="1" smtClean="0"/>
              <a:t>εσχαρισμάτων</a:t>
            </a:r>
            <a:r>
              <a:rPr lang="el-GR" dirty="0" smtClean="0"/>
              <a:t>. Η τελική διάθεση μπορεί να γίνει σε χώρους υγειονομικής ταφής απορριμμάτων ή να επαναχρησιμοποιηθεί σε δρόμους ως υλικό επίστρωσης</a:t>
            </a:r>
          </a:p>
          <a:p>
            <a:r>
              <a:rPr lang="el-GR" dirty="0" smtClean="0"/>
              <a:t>Με τον τρόπο αυτό απομακρύνεται το 50-65% των αιωρούμενων στερεών και το 25-40% των βιοδιασπώμενων οργανικών συστατικών των αποβλήτων, καθώς ένα μέρος των οργανικών αυτών συστατικών βρίσκεται πάνω στα στερεά. Έτσι, το ρεύμα των αποβλήτων απαλλάσσεται από ένα σημαντικό μέρος των στερεών, αλλά και από ένα μέρος του οργανικού φορτίου. </a:t>
            </a:r>
            <a:endParaRPr lang="el-GR" dirty="0"/>
          </a:p>
        </p:txBody>
      </p:sp>
      <p:sp>
        <p:nvSpPr>
          <p:cNvPr id="4" name="3 - Θέση αριθμού διαφάνειας"/>
          <p:cNvSpPr>
            <a:spLocks noGrp="1"/>
          </p:cNvSpPr>
          <p:nvPr>
            <p:ph type="sldNum" sz="quarter" idx="10"/>
          </p:nvPr>
        </p:nvSpPr>
        <p:spPr/>
        <p:txBody>
          <a:bodyPr/>
          <a:lstStyle/>
          <a:p>
            <a:pPr>
              <a:defRPr/>
            </a:pPr>
            <a:fld id="{3AD7569C-4A9E-4DD1-9545-2133F6211B9A}" type="slidenum">
              <a:rPr lang="el-GR" smtClean="0"/>
              <a:pPr>
                <a:defRPr/>
              </a:pPr>
              <a:t>11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2" name="11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 Υπότιτλος"/>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pPr>
              <a:defRPr/>
            </a:pPr>
            <a:endParaRPr lang="el-GR"/>
          </a:p>
        </p:txBody>
      </p:sp>
      <p:sp>
        <p:nvSpPr>
          <p:cNvPr id="17" name="16 - Θέση υποσέλιδου"/>
          <p:cNvSpPr>
            <a:spLocks noGrp="1"/>
          </p:cNvSpPr>
          <p:nvPr>
            <p:ph type="ftr" sz="quarter" idx="11"/>
          </p:nvPr>
        </p:nvSpPr>
        <p:spPr/>
        <p:txBody>
          <a:bodyPr/>
          <a:lstStyle/>
          <a:p>
            <a:pPr>
              <a:defRPr/>
            </a:pPr>
            <a:endParaRPr lang="el-GR"/>
          </a:p>
        </p:txBody>
      </p:sp>
      <p:sp>
        <p:nvSpPr>
          <p:cNvPr id="29" name="28 - Θέση αριθμού διαφάνειας"/>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AB3B7D2F-68CC-4BD8-8A9D-BED3C78B9E73}" type="slidenum">
              <a:rPr lang="el-GR" smtClean="0"/>
              <a:pPr>
                <a:defRPr/>
              </a:pPr>
              <a:t>‹#›</a:t>
            </a:fld>
            <a:endParaRPr lang="el-GR"/>
          </a:p>
        </p:txBody>
      </p:sp>
      <p:sp>
        <p:nvSpPr>
          <p:cNvPr id="7" name="6 - Ορθογώνιο"/>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l-GR" smtClean="0"/>
              <a:t>Kλικ για επεξεργασία του τίτλου</a:t>
            </a:r>
            <a:endParaRPr kumimoji="0" lang="en-US"/>
          </a:p>
        </p:txBody>
      </p:sp>
    </p:spTree>
  </p:cSld>
  <p:clrMapOvr>
    <a:masterClrMapping/>
  </p:clrMapOvr>
  <p:transition>
    <p:pull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1B45FCCE-B9E3-4C2E-89EC-F3FEECD4CDAB}" type="slidenum">
              <a:rPr lang="el-GR" smtClean="0"/>
              <a:pPr>
                <a:defRPr/>
              </a:pPr>
              <a:t>‹#›</a:t>
            </a:fld>
            <a:endParaRPr lang="el-GR"/>
          </a:p>
        </p:txBody>
      </p:sp>
    </p:spTree>
  </p:cSld>
  <p:clrMapOvr>
    <a:masterClrMapping/>
  </p:clrMapOvr>
  <p:transition>
    <p:pull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1"/>
            <a:ext cx="201168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914400" y="274640"/>
            <a:ext cx="55626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FC2AEAD5-7116-49BF-B12B-58305E73D8C2}" type="slidenum">
              <a:rPr lang="el-GR" smtClean="0"/>
              <a:pPr>
                <a:defRPr/>
              </a:pPr>
              <a:t>‹#›</a:t>
            </a:fld>
            <a:endParaRPr lang="el-GR"/>
          </a:p>
        </p:txBody>
      </p:sp>
    </p:spTree>
  </p:cSld>
  <p:clrMapOvr>
    <a:masterClrMapping/>
  </p:clrMapOvr>
  <p:transition>
    <p:pull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C93AB612-FAA6-46A8-81B3-51AE90C4CDD1}" type="slidenum">
              <a:rPr lang="el-GR" smtClean="0"/>
              <a:pPr>
                <a:defRPr/>
              </a:pPr>
              <a:t>‹#›</a:t>
            </a:fld>
            <a:endParaRPr lang="el-GR"/>
          </a:p>
        </p:txBody>
      </p:sp>
      <p:sp>
        <p:nvSpPr>
          <p:cNvPr id="8" name="7 - Θέση περιεχομένου"/>
          <p:cNvSpPr>
            <a:spLocks noGrp="1"/>
          </p:cNvSpPr>
          <p:nvPr>
            <p:ph sz="quarter" idx="1"/>
          </p:nvPr>
        </p:nvSpPr>
        <p:spPr>
          <a:xfrm>
            <a:off x="914400" y="1447800"/>
            <a:ext cx="777240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transition>
    <p:pull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11" name="10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722313" y="952500"/>
            <a:ext cx="7772400" cy="1362075"/>
          </a:xfrm>
        </p:spPr>
        <p:txBody>
          <a:bodyPr anchor="b" anchorCtr="0"/>
          <a:lstStyle>
            <a:lvl1pPr algn="l">
              <a:buNone/>
              <a:defRPr sz="4000" b="0" cap="none"/>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a:xfrm>
            <a:off x="800100" y="6172200"/>
            <a:ext cx="4000500" cy="457200"/>
          </a:xfrm>
        </p:spPr>
        <p:txBody>
          <a:bodyPr/>
          <a:lstStyle/>
          <a:p>
            <a:pPr>
              <a:defRPr/>
            </a:pPr>
            <a:endParaRPr lang="el-GR"/>
          </a:p>
        </p:txBody>
      </p:sp>
      <p:sp>
        <p:nvSpPr>
          <p:cNvPr id="7" name="6 - Ορθογώνιο"/>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146304" y="6208776"/>
            <a:ext cx="457200" cy="457200"/>
          </a:xfrm>
        </p:spPr>
        <p:txBody>
          <a:bodyPr/>
          <a:lstStyle/>
          <a:p>
            <a:pPr>
              <a:defRPr/>
            </a:pPr>
            <a:fld id="{2268EC94-0215-4EDF-BC3B-87BDF73CE108}" type="slidenum">
              <a:rPr lang="el-GR" smtClean="0"/>
              <a:pPr>
                <a:defRPr/>
              </a:pPr>
              <a:t>‹#›</a:t>
            </a:fld>
            <a:endParaRPr lang="el-GR"/>
          </a:p>
        </p:txBody>
      </p:sp>
    </p:spTree>
  </p:cSld>
  <p:clrMapOvr>
    <a:masterClrMapping/>
  </p:clrMapOvr>
  <p:transition>
    <p:pull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pPr>
              <a:defRPr/>
            </a:pPr>
            <a:endParaRPr lang="el-GR"/>
          </a:p>
        </p:txBody>
      </p:sp>
      <p:sp>
        <p:nvSpPr>
          <p:cNvPr id="6" name="5 - Θέση υποσέλιδου"/>
          <p:cNvSpPr>
            <a:spLocks noGrp="1"/>
          </p:cNvSpPr>
          <p:nvPr>
            <p:ph type="ftr" sz="quarter" idx="11"/>
          </p:nvPr>
        </p:nvSpPr>
        <p:spPr/>
        <p:txBody>
          <a:bodyPr/>
          <a:lstStyle/>
          <a:p>
            <a:pPr>
              <a:defRPr/>
            </a:pPr>
            <a:endParaRPr lang="el-GR"/>
          </a:p>
        </p:txBody>
      </p:sp>
      <p:sp>
        <p:nvSpPr>
          <p:cNvPr id="7" name="6 - Θέση αριθμού διαφάνειας"/>
          <p:cNvSpPr>
            <a:spLocks noGrp="1"/>
          </p:cNvSpPr>
          <p:nvPr>
            <p:ph type="sldNum" sz="quarter" idx="12"/>
          </p:nvPr>
        </p:nvSpPr>
        <p:spPr/>
        <p:txBody>
          <a:bodyPr/>
          <a:lstStyle/>
          <a:p>
            <a:pPr>
              <a:defRPr/>
            </a:pPr>
            <a:fld id="{72CB67FE-4E89-43C4-B6EE-A32B4FF73DDF}" type="slidenum">
              <a:rPr lang="el-GR" smtClean="0"/>
              <a:pPr>
                <a:defRPr/>
              </a:pPr>
              <a:t>‹#›</a:t>
            </a:fld>
            <a:endParaRPr lang="el-GR"/>
          </a:p>
        </p:txBody>
      </p:sp>
      <p:sp>
        <p:nvSpPr>
          <p:cNvPr id="9" name="8 - Θέση περιεχομένου"/>
          <p:cNvSpPr>
            <a:spLocks noGrp="1"/>
          </p:cNvSpPr>
          <p:nvPr>
            <p:ph sz="quarter" idx="1"/>
          </p:nvPr>
        </p:nvSpPr>
        <p:spPr>
          <a:xfrm>
            <a:off x="91440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93395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transition>
    <p:pull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3050"/>
            <a:ext cx="7772400" cy="1143000"/>
          </a:xfrm>
        </p:spPr>
        <p:txBody>
          <a:bodyPr anchor="b" anchorCtr="0"/>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pPr>
              <a:defRPr/>
            </a:pPr>
            <a:endParaRPr lang="el-GR"/>
          </a:p>
        </p:txBody>
      </p:sp>
      <p:sp>
        <p:nvSpPr>
          <p:cNvPr id="8" name="7 - Θέση υποσέλιδου"/>
          <p:cNvSpPr>
            <a:spLocks noGrp="1"/>
          </p:cNvSpPr>
          <p:nvPr>
            <p:ph type="ftr" sz="quarter" idx="11"/>
          </p:nvPr>
        </p:nvSpPr>
        <p:spPr/>
        <p:txBody>
          <a:bodyPr/>
          <a:lstStyle/>
          <a:p>
            <a:pPr>
              <a:defRPr/>
            </a:pPr>
            <a:endParaRPr lang="el-GR"/>
          </a:p>
        </p:txBody>
      </p:sp>
      <p:sp>
        <p:nvSpPr>
          <p:cNvPr id="9" name="8 - Θέση αριθμού διαφάνειας"/>
          <p:cNvSpPr>
            <a:spLocks noGrp="1"/>
          </p:cNvSpPr>
          <p:nvPr>
            <p:ph type="sldNum" sz="quarter" idx="12"/>
          </p:nvPr>
        </p:nvSpPr>
        <p:spPr/>
        <p:txBody>
          <a:bodyPr/>
          <a:lstStyle/>
          <a:p>
            <a:pPr>
              <a:defRPr/>
            </a:pPr>
            <a:fld id="{60EB9A67-169A-4231-89C6-4677D0187E03}" type="slidenum">
              <a:rPr lang="el-GR" smtClean="0"/>
              <a:pPr>
                <a:defRPr/>
              </a:pPr>
              <a:t>‹#›</a:t>
            </a:fld>
            <a:endParaRPr lang="el-GR"/>
          </a:p>
        </p:txBody>
      </p:sp>
      <p:sp>
        <p:nvSpPr>
          <p:cNvPr id="11" name="10 - Θέση περιεχομένου"/>
          <p:cNvSpPr>
            <a:spLocks noGrp="1"/>
          </p:cNvSpPr>
          <p:nvPr>
            <p:ph sz="half" idx="2"/>
          </p:nvPr>
        </p:nvSpPr>
        <p:spPr>
          <a:xfrm>
            <a:off x="9144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4"/>
          </p:nvPr>
        </p:nvSpPr>
        <p:spPr>
          <a:xfrm>
            <a:off x="49530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transition>
    <p:pull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pPr>
              <a:defRPr/>
            </a:pPr>
            <a:endParaRPr lang="el-GR"/>
          </a:p>
        </p:txBody>
      </p:sp>
      <p:sp>
        <p:nvSpPr>
          <p:cNvPr id="4" name="3 - Θέση υποσέλιδου"/>
          <p:cNvSpPr>
            <a:spLocks noGrp="1"/>
          </p:cNvSpPr>
          <p:nvPr>
            <p:ph type="ftr" sz="quarter" idx="11"/>
          </p:nvPr>
        </p:nvSpPr>
        <p:spPr/>
        <p:txBody>
          <a:bodyPr/>
          <a:lstStyle/>
          <a:p>
            <a:pPr>
              <a:defRPr/>
            </a:pPr>
            <a:endParaRPr lang="el-GR"/>
          </a:p>
        </p:txBody>
      </p:sp>
      <p:sp>
        <p:nvSpPr>
          <p:cNvPr id="5" name="4 - Θέση αριθμού διαφάνειας"/>
          <p:cNvSpPr>
            <a:spLocks noGrp="1"/>
          </p:cNvSpPr>
          <p:nvPr>
            <p:ph type="sldNum" sz="quarter" idx="12"/>
          </p:nvPr>
        </p:nvSpPr>
        <p:spPr/>
        <p:txBody>
          <a:bodyPr/>
          <a:lstStyle/>
          <a:p>
            <a:pPr>
              <a:defRPr/>
            </a:pPr>
            <a:fld id="{E3915826-0833-487F-B573-10FB9475BDBB}" type="slidenum">
              <a:rPr lang="el-GR" smtClean="0"/>
              <a:pPr>
                <a:defRPr/>
              </a:pPr>
              <a:t>‹#›</a:t>
            </a:fld>
            <a:endParaRPr lang="el-GR"/>
          </a:p>
        </p:txBody>
      </p:sp>
    </p:spTree>
  </p:cSld>
  <p:clrMapOvr>
    <a:masterClrMapping/>
  </p:clrMapOvr>
  <p:transition>
    <p:pull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pPr>
              <a:defRPr/>
            </a:pPr>
            <a:endParaRPr lang="el-GR"/>
          </a:p>
        </p:txBody>
      </p:sp>
      <p:sp>
        <p:nvSpPr>
          <p:cNvPr id="3" name="2 - Θέση υποσέλιδου"/>
          <p:cNvSpPr>
            <a:spLocks noGrp="1"/>
          </p:cNvSpPr>
          <p:nvPr>
            <p:ph type="ftr" sz="quarter" idx="11"/>
          </p:nvPr>
        </p:nvSpPr>
        <p:spPr/>
        <p:txBody>
          <a:bodyPr/>
          <a:lstStyle/>
          <a:p>
            <a:pPr>
              <a:defRPr/>
            </a:pPr>
            <a:endParaRPr lang="el-GR"/>
          </a:p>
        </p:txBody>
      </p:sp>
      <p:sp>
        <p:nvSpPr>
          <p:cNvPr id="4" name="3 - Θέση αριθμού διαφάνειας"/>
          <p:cNvSpPr>
            <a:spLocks noGrp="1"/>
          </p:cNvSpPr>
          <p:nvPr>
            <p:ph type="sldNum" sz="quarter" idx="12"/>
          </p:nvPr>
        </p:nvSpPr>
        <p:spPr/>
        <p:txBody>
          <a:bodyPr/>
          <a:lstStyle/>
          <a:p>
            <a:pPr>
              <a:defRPr/>
            </a:pPr>
            <a:fld id="{54A6ED18-B2FC-46BF-A0D8-CC6810F9B908}" type="slidenum">
              <a:rPr lang="el-GR" smtClean="0"/>
              <a:pPr>
                <a:defRPr/>
              </a:pPr>
              <a:t>‹#›</a:t>
            </a:fld>
            <a:endParaRPr lang="el-GR"/>
          </a:p>
        </p:txBody>
      </p:sp>
    </p:spTree>
  </p:cSld>
  <p:clrMapOvr>
    <a:masterClrMapping/>
  </p:clrMapOvr>
  <p:transition>
    <p:pull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7 - Ορθογώνιο"/>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914400" y="273050"/>
            <a:ext cx="7772400" cy="1143000"/>
          </a:xfrm>
        </p:spPr>
        <p:txBody>
          <a:bodyPr anchor="b" anchorCtr="0"/>
          <a:lstStyle>
            <a:lvl1pPr algn="l">
              <a:buNone/>
              <a:defRPr sz="4000" b="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pPr>
              <a:defRPr/>
            </a:pPr>
            <a:endParaRPr lang="el-GR"/>
          </a:p>
        </p:txBody>
      </p:sp>
      <p:sp>
        <p:nvSpPr>
          <p:cNvPr id="6" name="5 - Θέση υποσέλιδου"/>
          <p:cNvSpPr>
            <a:spLocks noGrp="1"/>
          </p:cNvSpPr>
          <p:nvPr>
            <p:ph type="ftr" sz="quarter" idx="11"/>
          </p:nvPr>
        </p:nvSpPr>
        <p:spPr/>
        <p:txBody>
          <a:bodyPr/>
          <a:lstStyle/>
          <a:p>
            <a:pPr>
              <a:defRPr/>
            </a:pPr>
            <a:endParaRPr lang="el-GR"/>
          </a:p>
        </p:txBody>
      </p:sp>
      <p:sp>
        <p:nvSpPr>
          <p:cNvPr id="7" name="6 - Θέση αριθμού διαφάνειας"/>
          <p:cNvSpPr>
            <a:spLocks noGrp="1"/>
          </p:cNvSpPr>
          <p:nvPr>
            <p:ph type="sldNum" sz="quarter" idx="12"/>
          </p:nvPr>
        </p:nvSpPr>
        <p:spPr/>
        <p:txBody>
          <a:bodyPr/>
          <a:lstStyle/>
          <a:p>
            <a:pPr>
              <a:defRPr/>
            </a:pPr>
            <a:fld id="{8090616D-0DC1-4474-9E65-B5A74B44A5D8}" type="slidenum">
              <a:rPr lang="el-GR" smtClean="0"/>
              <a:pPr>
                <a:defRPr/>
              </a:pPr>
              <a:t>‹#›</a:t>
            </a:fld>
            <a:endParaRPr lang="el-GR"/>
          </a:p>
        </p:txBody>
      </p:sp>
      <p:sp>
        <p:nvSpPr>
          <p:cNvPr id="11" name="10 - Θέση περιεχομένου"/>
          <p:cNvSpPr>
            <a:spLocks noGrp="1"/>
          </p:cNvSpPr>
          <p:nvPr>
            <p:ph sz="quarter" idx="1"/>
          </p:nvPr>
        </p:nvSpPr>
        <p:spPr>
          <a:xfrm>
            <a:off x="2971800" y="1600200"/>
            <a:ext cx="5715000" cy="44958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transition>
    <p:pull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pPr>
              <a:defRPr/>
            </a:pPr>
            <a:endParaRPr lang="el-GR"/>
          </a:p>
        </p:txBody>
      </p:sp>
      <p:sp>
        <p:nvSpPr>
          <p:cNvPr id="6" name="5 - Θέση υποσέλιδου"/>
          <p:cNvSpPr>
            <a:spLocks noGrp="1"/>
          </p:cNvSpPr>
          <p:nvPr>
            <p:ph type="ftr" sz="quarter" idx="11"/>
          </p:nvPr>
        </p:nvSpPr>
        <p:spPr>
          <a:xfrm>
            <a:off x="914400" y="6172200"/>
            <a:ext cx="3886200" cy="457200"/>
          </a:xfrm>
        </p:spPr>
        <p:txBody>
          <a:bodyPr/>
          <a:lstStyle/>
          <a:p>
            <a:pPr>
              <a:defRPr/>
            </a:pPr>
            <a:endParaRPr lang="el-GR"/>
          </a:p>
        </p:txBody>
      </p:sp>
      <p:sp>
        <p:nvSpPr>
          <p:cNvPr id="7" name="6 - Θέση αριθμού διαφάνειας"/>
          <p:cNvSpPr>
            <a:spLocks noGrp="1"/>
          </p:cNvSpPr>
          <p:nvPr>
            <p:ph type="sldNum" sz="quarter" idx="12"/>
          </p:nvPr>
        </p:nvSpPr>
        <p:spPr>
          <a:xfrm>
            <a:off x="146304" y="6208776"/>
            <a:ext cx="457200" cy="457200"/>
          </a:xfrm>
        </p:spPr>
        <p:txBody>
          <a:bodyPr/>
          <a:lstStyle/>
          <a:p>
            <a:pPr>
              <a:defRPr/>
            </a:pPr>
            <a:fld id="{141CEB7B-8FD8-4C8F-87F4-A2EA7A90C033}" type="slidenum">
              <a:rPr lang="el-GR" smtClean="0"/>
              <a:pPr>
                <a:defRPr/>
              </a:pPr>
              <a:t>‹#›</a:t>
            </a:fld>
            <a:endParaRPr lang="el-GR"/>
          </a:p>
        </p:txBody>
      </p:sp>
      <p:sp>
        <p:nvSpPr>
          <p:cNvPr id="11" name="10 - Ορθογώνιο"/>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 Θέση εικόνας"/>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masterClrMapping/>
  </p:clrMapOvr>
  <p:transition>
    <p:pull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9" name="8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 Θέση τίτλου"/>
          <p:cNvSpPr>
            <a:spLocks noGrp="1"/>
          </p:cNvSpPr>
          <p:nvPr>
            <p:ph type="title"/>
          </p:nvPr>
        </p:nvSpPr>
        <p:spPr>
          <a:xfrm>
            <a:off x="914400" y="274638"/>
            <a:ext cx="7772400" cy="1143000"/>
          </a:xfrm>
          <a:prstGeom prst="rect">
            <a:avLst/>
          </a:prstGeom>
        </p:spPr>
        <p:txBody>
          <a:bodyPr bIns="91440" anchor="b" anchorCtr="0">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el-GR"/>
          </a:p>
        </p:txBody>
      </p:sp>
      <p:sp>
        <p:nvSpPr>
          <p:cNvPr id="3" name="2 - Θέση υποσέλιδου"/>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l-GR"/>
          </a:p>
        </p:txBody>
      </p:sp>
      <p:sp>
        <p:nvSpPr>
          <p:cNvPr id="23" name="22 - Θέση αριθμού διαφάνειας"/>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F7FAB062-40C4-4478-97B2-9C7512D9D185}" type="slidenum">
              <a:rPr lang="el-GR" smtClean="0"/>
              <a:pPr>
                <a:defRPr/>
              </a:pPr>
              <a:t>‹#›</a:t>
            </a:fld>
            <a:endParaRPr lang="el-GR"/>
          </a:p>
        </p:txBody>
      </p:sp>
    </p:spTree>
  </p:cSld>
  <p:clrMap bg1="lt1" tx1="dk1" bg2="lt2" tx2="dk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Lst>
  <p:transition>
    <p:pull dir="u"/>
  </p:transition>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file:///C:\Users\user\Videos\&#916;&#921;&#913;&#935;&#917;&#921;&#929;&#921;&#931;&#919;%20&#913;&#928;&#927;&#914;&#923;&#919;&#932;&#937;&#925;.wmv"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gif"/><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3 - TextBox"/>
          <p:cNvSpPr txBox="1"/>
          <p:nvPr/>
        </p:nvSpPr>
        <p:spPr>
          <a:xfrm>
            <a:off x="1187624" y="332656"/>
            <a:ext cx="6912768"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l-GR" sz="4000" dirty="0" smtClean="0"/>
              <a:t>ΔΙΑΧΕΙΡΙΣΗ ΑΠΟΒΛΗΤΩΝ</a:t>
            </a:r>
            <a:endParaRPr lang="el-GR" sz="4000" dirty="0"/>
          </a:p>
        </p:txBody>
      </p:sp>
      <p:pic>
        <p:nvPicPr>
          <p:cNvPr id="1026" name="Picture 2"/>
          <p:cNvPicPr>
            <a:picLocks noChangeAspect="1" noChangeArrowheads="1"/>
          </p:cNvPicPr>
          <p:nvPr/>
        </p:nvPicPr>
        <p:blipFill>
          <a:blip r:embed="rId2" cstate="print"/>
          <a:srcRect/>
          <a:stretch>
            <a:fillRect/>
          </a:stretch>
        </p:blipFill>
        <p:spPr bwMode="auto">
          <a:xfrm>
            <a:off x="2699792" y="1988840"/>
            <a:ext cx="4095750" cy="3429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pull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TextBox"/>
          <p:cNvSpPr txBox="1"/>
          <p:nvPr/>
        </p:nvSpPr>
        <p:spPr>
          <a:xfrm>
            <a:off x="683568" y="260648"/>
            <a:ext cx="8208912" cy="369332"/>
          </a:xfrm>
          <a:prstGeom prst="rect">
            <a:avLst/>
          </a:prstGeom>
          <a:noFill/>
        </p:spPr>
        <p:txBody>
          <a:bodyPr wrap="square" rtlCol="0">
            <a:spAutoFit/>
          </a:bodyPr>
          <a:lstStyle/>
          <a:p>
            <a:r>
              <a:rPr lang="el-GR" b="1" dirty="0" smtClean="0"/>
              <a:t>                                           ΥΓΡΑ ΑΠΟΒΛΗΤΑ</a:t>
            </a:r>
            <a:endParaRPr lang="el-GR" b="1" dirty="0"/>
          </a:p>
        </p:txBody>
      </p:sp>
      <p:sp>
        <p:nvSpPr>
          <p:cNvPr id="10" name="9 - TextBox"/>
          <p:cNvSpPr txBox="1"/>
          <p:nvPr/>
        </p:nvSpPr>
        <p:spPr>
          <a:xfrm>
            <a:off x="467544" y="1052736"/>
            <a:ext cx="4392488" cy="5755422"/>
          </a:xfrm>
          <a:prstGeom prst="rect">
            <a:avLst/>
          </a:prstGeom>
          <a:noFill/>
        </p:spPr>
        <p:txBody>
          <a:bodyPr wrap="square" rtlCol="0">
            <a:spAutoFit/>
          </a:bodyPr>
          <a:lstStyle/>
          <a:p>
            <a:r>
              <a:rPr lang="el-GR" sz="1600" dirty="0" smtClean="0"/>
              <a:t>Τα υγρά απόβλητα προέρχονται από:</a:t>
            </a:r>
          </a:p>
          <a:p>
            <a:endParaRPr lang="el-GR" sz="1600" dirty="0" smtClean="0"/>
          </a:p>
          <a:p>
            <a:pPr>
              <a:buFont typeface="Wingdings" pitchFamily="2" charset="2"/>
              <a:buChar char="v"/>
            </a:pPr>
            <a:r>
              <a:rPr lang="el-GR" sz="1600" dirty="0" smtClean="0"/>
              <a:t>Κατοικίες, ξενοδοχεία, σχολεία, γραφεία</a:t>
            </a:r>
          </a:p>
          <a:p>
            <a:endParaRPr lang="el-GR" sz="1600" dirty="0" smtClean="0"/>
          </a:p>
          <a:p>
            <a:endParaRPr lang="el-GR" sz="1600" dirty="0" smtClean="0"/>
          </a:p>
          <a:p>
            <a:endParaRPr lang="el-GR" sz="1600" dirty="0" smtClean="0"/>
          </a:p>
          <a:p>
            <a:endParaRPr lang="el-GR" sz="1600" dirty="0" smtClean="0"/>
          </a:p>
          <a:p>
            <a:endParaRPr lang="el-GR" sz="1600" dirty="0" smtClean="0"/>
          </a:p>
          <a:p>
            <a:endParaRPr lang="el-GR" sz="1600" dirty="0" smtClean="0"/>
          </a:p>
          <a:p>
            <a:endParaRPr lang="el-GR" sz="1600" dirty="0" smtClean="0"/>
          </a:p>
          <a:p>
            <a:endParaRPr lang="el-GR" sz="1600" dirty="0" smtClean="0"/>
          </a:p>
          <a:p>
            <a:endParaRPr lang="el-GR" sz="1600" dirty="0" smtClean="0"/>
          </a:p>
          <a:p>
            <a:endParaRPr lang="el-GR" sz="1600" dirty="0" smtClean="0"/>
          </a:p>
          <a:p>
            <a:endParaRPr lang="el-GR" sz="1600" dirty="0" smtClean="0"/>
          </a:p>
          <a:p>
            <a:endParaRPr lang="el-GR" sz="1600" dirty="0" smtClean="0"/>
          </a:p>
          <a:p>
            <a:endParaRPr lang="el-GR" sz="1600" dirty="0" smtClean="0"/>
          </a:p>
          <a:p>
            <a:endParaRPr lang="el-GR" sz="1600" dirty="0" smtClean="0"/>
          </a:p>
          <a:p>
            <a:endParaRPr lang="el-GR" sz="1600" dirty="0" smtClean="0"/>
          </a:p>
          <a:p>
            <a:endParaRPr lang="el-GR" sz="1600" dirty="0" smtClean="0"/>
          </a:p>
          <a:p>
            <a:endParaRPr lang="el-GR" sz="1600" dirty="0" smtClean="0"/>
          </a:p>
          <a:p>
            <a:endParaRPr lang="el-GR" sz="1600" dirty="0" smtClean="0"/>
          </a:p>
          <a:p>
            <a:endParaRPr lang="el-GR" sz="1600" dirty="0" smtClean="0"/>
          </a:p>
          <a:p>
            <a:endParaRPr lang="el-GR" sz="1600" dirty="0"/>
          </a:p>
        </p:txBody>
      </p:sp>
      <p:sp>
        <p:nvSpPr>
          <p:cNvPr id="11" name="10 - TextBox"/>
          <p:cNvSpPr txBox="1"/>
          <p:nvPr/>
        </p:nvSpPr>
        <p:spPr>
          <a:xfrm>
            <a:off x="467544" y="2060848"/>
            <a:ext cx="4752528" cy="2523768"/>
          </a:xfrm>
          <a:prstGeom prst="rect">
            <a:avLst/>
          </a:prstGeom>
          <a:noFill/>
        </p:spPr>
        <p:txBody>
          <a:bodyPr wrap="square" rtlCol="0">
            <a:spAutoFit/>
          </a:bodyPr>
          <a:lstStyle/>
          <a:p>
            <a:pPr algn="just">
              <a:buFont typeface="Wingdings" pitchFamily="2" charset="2"/>
              <a:buChar char="v"/>
            </a:pPr>
            <a:r>
              <a:rPr lang="el-GR" sz="1600" dirty="0" smtClean="0">
                <a:solidFill>
                  <a:srgbClr val="000000"/>
                </a:solidFill>
              </a:rPr>
              <a:t>Από βιομηχανίες, βιοτεχνίες που περιέχουν λιγότερα λύματα κατοικίας, αλλά περισσότερα λύματα από επεξεργασία δέρματος, μετάλλου, χαρτοπολτού, υφασμάτων κ.λπ. Και αυτά ρίπτονται στους υπονόμους συνήθως χωρίς προηγούμενη επεξεργασία</a:t>
            </a:r>
            <a:r>
              <a:rPr lang="el-GR" sz="1400" dirty="0" smtClean="0">
                <a:solidFill>
                  <a:srgbClr val="000000"/>
                </a:solidFill>
              </a:rPr>
              <a:t>,</a:t>
            </a:r>
          </a:p>
          <a:p>
            <a:pPr algn="just"/>
            <a:endParaRPr lang="el-GR" sz="1400" dirty="0" smtClean="0">
              <a:solidFill>
                <a:srgbClr val="000000"/>
              </a:solidFill>
            </a:endParaRPr>
          </a:p>
          <a:p>
            <a:pPr algn="just">
              <a:buFont typeface="Wingdings" pitchFamily="2" charset="2"/>
              <a:buChar char="v"/>
            </a:pPr>
            <a:r>
              <a:rPr lang="el-GR" sz="1400" dirty="0" smtClean="0">
                <a:solidFill>
                  <a:srgbClr val="000000"/>
                </a:solidFill>
              </a:rPr>
              <a:t> </a:t>
            </a:r>
            <a:r>
              <a:rPr lang="el-GR" sz="1600" dirty="0" smtClean="0"/>
              <a:t>Από τους δρόμους. Οι δρόμοι μαζεύουν το νερό της βροχής και το διοχετεύουν συνήθως σε ιδιαίτερο δίκτυο</a:t>
            </a:r>
            <a:r>
              <a:rPr lang="el-GR" sz="1400" dirty="0" smtClean="0"/>
              <a:t>.</a:t>
            </a:r>
            <a:endParaRPr lang="el-GR" sz="1400" dirty="0">
              <a:solidFill>
                <a:srgbClr val="000000"/>
              </a:solidFill>
            </a:endParaRPr>
          </a:p>
        </p:txBody>
      </p:sp>
      <p:pic>
        <p:nvPicPr>
          <p:cNvPr id="1026" name="Picture 2"/>
          <p:cNvPicPr>
            <a:picLocks noChangeAspect="1" noChangeArrowheads="1"/>
          </p:cNvPicPr>
          <p:nvPr/>
        </p:nvPicPr>
        <p:blipFill>
          <a:blip r:embed="rId3" cstate="print"/>
          <a:srcRect/>
          <a:stretch>
            <a:fillRect/>
          </a:stretch>
        </p:blipFill>
        <p:spPr bwMode="auto">
          <a:xfrm>
            <a:off x="5652120" y="1916832"/>
            <a:ext cx="3080739" cy="16609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2" end="2"/>
                                            </p:txEl>
                                          </p:spTgt>
                                        </p:tgtEl>
                                        <p:attrNameLst>
                                          <p:attrName>style.visibility</p:attrName>
                                        </p:attrNameLst>
                                      </p:cBhvr>
                                      <p:to>
                                        <p:strVal val="visible"/>
                                      </p:to>
                                    </p:set>
                                    <p:animEffect transition="in" filter="fade">
                                      <p:cBhvr>
                                        <p:cTn id="10" dur="2000"/>
                                        <p:tgtEl>
                                          <p:spTgt spid="10">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2000"/>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2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6228184" y="980728"/>
            <a:ext cx="2295446" cy="9361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4 - TextBox"/>
          <p:cNvSpPr txBox="1"/>
          <p:nvPr/>
        </p:nvSpPr>
        <p:spPr>
          <a:xfrm>
            <a:off x="1331640" y="332657"/>
            <a:ext cx="6624736" cy="369332"/>
          </a:xfrm>
          <a:prstGeom prst="rect">
            <a:avLst/>
          </a:prstGeom>
          <a:noFill/>
        </p:spPr>
        <p:txBody>
          <a:bodyPr wrap="square" rtlCol="0">
            <a:spAutoFit/>
          </a:bodyPr>
          <a:lstStyle/>
          <a:p>
            <a:r>
              <a:rPr lang="el-GR" b="1" dirty="0" smtClean="0"/>
              <a:t>                      ΕΠΕΞΕΡΓΑΣΙΑ ΥΓΡΩΝ ΑΠΟΒΛΗΤΩΝ</a:t>
            </a:r>
            <a:endParaRPr lang="el-GR" b="1" dirty="0"/>
          </a:p>
        </p:txBody>
      </p:sp>
      <p:sp>
        <p:nvSpPr>
          <p:cNvPr id="6" name="5 - Ορθογώνιο"/>
          <p:cNvSpPr/>
          <p:nvPr/>
        </p:nvSpPr>
        <p:spPr>
          <a:xfrm>
            <a:off x="107504" y="980728"/>
            <a:ext cx="5918351" cy="338554"/>
          </a:xfrm>
          <a:prstGeom prst="rect">
            <a:avLst/>
          </a:prstGeom>
        </p:spPr>
        <p:txBody>
          <a:bodyPr wrap="none">
            <a:spAutoFit/>
          </a:bodyPr>
          <a:lstStyle/>
          <a:p>
            <a:r>
              <a:rPr lang="el-GR" sz="1600" b="1" u="sng" dirty="0" err="1" smtClean="0"/>
              <a:t>Προεπεξεργασία</a:t>
            </a:r>
            <a:r>
              <a:rPr lang="el-GR" sz="1600" dirty="0" smtClean="0"/>
              <a:t>: η απομάκρυνση των ογκωδών αντικειμένων</a:t>
            </a:r>
          </a:p>
        </p:txBody>
      </p:sp>
      <p:pic>
        <p:nvPicPr>
          <p:cNvPr id="4099" name="Picture 3"/>
          <p:cNvPicPr>
            <a:picLocks noChangeAspect="1" noChangeArrowheads="1"/>
          </p:cNvPicPr>
          <p:nvPr/>
        </p:nvPicPr>
        <p:blipFill>
          <a:blip r:embed="rId4" cstate="print"/>
          <a:srcRect/>
          <a:stretch>
            <a:fillRect/>
          </a:stretch>
        </p:blipFill>
        <p:spPr bwMode="auto">
          <a:xfrm>
            <a:off x="6300192" y="2276872"/>
            <a:ext cx="2142889" cy="136815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7 - Ορθογώνιο"/>
          <p:cNvSpPr/>
          <p:nvPr/>
        </p:nvSpPr>
        <p:spPr>
          <a:xfrm>
            <a:off x="179512" y="2276872"/>
            <a:ext cx="5832648" cy="1077218"/>
          </a:xfrm>
          <a:prstGeom prst="rect">
            <a:avLst/>
          </a:prstGeom>
        </p:spPr>
        <p:txBody>
          <a:bodyPr wrap="square">
            <a:spAutoFit/>
          </a:bodyPr>
          <a:lstStyle/>
          <a:p>
            <a:pPr algn="just"/>
            <a:r>
              <a:rPr lang="el-GR" sz="1600" dirty="0" smtClean="0"/>
              <a:t>Στη συνέχεια, τα απόβλητα περνούν μέσα από δεξαμενή (</a:t>
            </a:r>
            <a:r>
              <a:rPr lang="el-GR" sz="1600" i="1" dirty="0" err="1" smtClean="0"/>
              <a:t>εξαμμωτή</a:t>
            </a:r>
            <a:r>
              <a:rPr lang="el-GR" sz="1600" dirty="0" smtClean="0"/>
              <a:t>), όπου παραμένουν για μερικά λεπτά, ώστε να </a:t>
            </a:r>
            <a:r>
              <a:rPr lang="el-GR" sz="1600" dirty="0" err="1" smtClean="0"/>
              <a:t>καθιζήσουν</a:t>
            </a:r>
            <a:r>
              <a:rPr lang="el-GR" sz="1600" dirty="0" smtClean="0"/>
              <a:t> τα βαρύτερα σωματίδια, όπως η άμμος, τα σωματίδια αργίλου και άλλα σωματίδια γεωλογικής ή όχι υφής.</a:t>
            </a:r>
            <a:endParaRPr lang="el-GR" sz="1600" dirty="0"/>
          </a:p>
        </p:txBody>
      </p:sp>
      <p:sp>
        <p:nvSpPr>
          <p:cNvPr id="7" name="6 - Ορθογώνιο"/>
          <p:cNvSpPr/>
          <p:nvPr/>
        </p:nvSpPr>
        <p:spPr>
          <a:xfrm>
            <a:off x="179512" y="4005064"/>
            <a:ext cx="4572000" cy="615553"/>
          </a:xfrm>
          <a:prstGeom prst="rect">
            <a:avLst/>
          </a:prstGeom>
        </p:spPr>
        <p:txBody>
          <a:bodyPr>
            <a:spAutoFit/>
          </a:bodyPr>
          <a:lstStyle/>
          <a:p>
            <a:r>
              <a:rPr lang="el-GR" sz="1600" b="1" u="sng" dirty="0" smtClean="0"/>
              <a:t>Πρωτοβάθμια επεξεργασία </a:t>
            </a:r>
            <a:r>
              <a:rPr lang="el-GR" dirty="0" smtClean="0"/>
              <a:t/>
            </a:r>
            <a:br>
              <a:rPr lang="el-GR" dirty="0" smtClean="0"/>
            </a:br>
            <a:endParaRPr lang="el-GR" dirty="0"/>
          </a:p>
        </p:txBody>
      </p:sp>
      <p:sp>
        <p:nvSpPr>
          <p:cNvPr id="9" name="8 - Ορθογώνιο"/>
          <p:cNvSpPr/>
          <p:nvPr/>
        </p:nvSpPr>
        <p:spPr>
          <a:xfrm>
            <a:off x="179512" y="4653136"/>
            <a:ext cx="8496944" cy="1107996"/>
          </a:xfrm>
          <a:prstGeom prst="rect">
            <a:avLst/>
          </a:prstGeom>
        </p:spPr>
        <p:txBody>
          <a:bodyPr wrap="square">
            <a:spAutoFit/>
          </a:bodyPr>
          <a:lstStyle/>
          <a:p>
            <a:pPr algn="just"/>
            <a:r>
              <a:rPr lang="el-GR" sz="1600" dirty="0" smtClean="0"/>
              <a:t>Η απομάκρυνση των μικρότερων (αιωρούμενων) στερεών βασίζεται, και πάλι, στην καθίζηση. Αυτό επιτυγχάνεται στις δεξαμενές πρωτοβάθμιας καθίζησης, όπου τα απόβλητα παραμένουν για χρονικό διάστημα 2-3 ωρών σε ηρεμία, με αποτέλεσμα την καθίζηση των στερεών λόγω βαρύτητας</a:t>
            </a:r>
            <a:r>
              <a:rPr lang="el-GR" dirty="0" smtClean="0"/>
              <a:t>.</a:t>
            </a:r>
            <a:endParaRPr lang="el-GR" dirty="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467544" y="332657"/>
            <a:ext cx="3816424" cy="1138773"/>
          </a:xfrm>
          <a:prstGeom prst="rect">
            <a:avLst/>
          </a:prstGeom>
        </p:spPr>
        <p:txBody>
          <a:bodyPr wrap="square">
            <a:spAutoFit/>
          </a:bodyPr>
          <a:lstStyle/>
          <a:p>
            <a:r>
              <a:rPr lang="el-GR" sz="1600" b="1" u="sng" dirty="0" smtClean="0"/>
              <a:t>Δευτεροβάθμια επεξεργασία</a:t>
            </a:r>
          </a:p>
          <a:p>
            <a:endParaRPr lang="el-GR" sz="1600" b="1" u="sng" dirty="0" smtClean="0"/>
          </a:p>
          <a:p>
            <a:r>
              <a:rPr lang="el-GR" dirty="0" smtClean="0"/>
              <a:t/>
            </a:r>
            <a:br>
              <a:rPr lang="el-GR" dirty="0" smtClean="0"/>
            </a:br>
            <a:endParaRPr lang="el-GR" dirty="0"/>
          </a:p>
        </p:txBody>
      </p:sp>
      <p:sp>
        <p:nvSpPr>
          <p:cNvPr id="5" name="4 - Ορθογώνιο"/>
          <p:cNvSpPr/>
          <p:nvPr/>
        </p:nvSpPr>
        <p:spPr>
          <a:xfrm>
            <a:off x="467544" y="3501008"/>
            <a:ext cx="8208912" cy="1600438"/>
          </a:xfrm>
          <a:prstGeom prst="rect">
            <a:avLst/>
          </a:prstGeom>
        </p:spPr>
        <p:txBody>
          <a:bodyPr wrap="square">
            <a:spAutoFit/>
          </a:bodyPr>
          <a:lstStyle/>
          <a:p>
            <a:pPr algn="just"/>
            <a:r>
              <a:rPr lang="el-GR" sz="1600" dirty="0" smtClean="0"/>
              <a:t> </a:t>
            </a:r>
            <a:r>
              <a:rPr lang="el-GR" sz="1600" b="1" u="sng" dirty="0" smtClean="0"/>
              <a:t>Τριτοβάθμια επεξεργασία </a:t>
            </a:r>
            <a:r>
              <a:rPr lang="el-GR" b="1" u="sng" dirty="0" smtClean="0"/>
              <a:t>:</a:t>
            </a:r>
            <a:r>
              <a:rPr lang="el-GR" sz="1600" dirty="0" smtClean="0"/>
              <a:t>Η τριτοβάθμια επεξεργασία λυμάτων αφαιρεί σχεδόν όλο το ποσοστό των παθογόνων ουσιών κυρίως με χημικές. Σε γενικές γραμμές απομακρύνεται το άζωτο και ο φώσφορος, γίνεται η απολύμανση, ώστε το νερό να αποδοθεί για </a:t>
            </a:r>
            <a:r>
              <a:rPr lang="el-GR" sz="1600" dirty="0" err="1" smtClean="0"/>
              <a:t>ανακυκλοφορία</a:t>
            </a:r>
            <a:r>
              <a:rPr lang="el-GR" sz="1600" dirty="0" smtClean="0"/>
              <a:t>, για άρδευση ή σε ποταμό. Το άζωτο μπορεί να βρίσκεται στο νερό με την μορφή αμμωνίας, η οποία είναι τοξική για τα ψάρια. Οι ενώσεις του φωσφόρου (άλατα) μπορούν να προκαλέσουν ευτροφισμό στις λίμνες ή στη θάλασσα.</a:t>
            </a:r>
            <a:endParaRPr lang="el-GR" sz="1600" dirty="0"/>
          </a:p>
        </p:txBody>
      </p:sp>
      <p:pic>
        <p:nvPicPr>
          <p:cNvPr id="1026" name="Picture 2"/>
          <p:cNvPicPr>
            <a:picLocks noChangeAspect="1" noChangeArrowheads="1"/>
          </p:cNvPicPr>
          <p:nvPr/>
        </p:nvPicPr>
        <p:blipFill>
          <a:blip r:embed="rId2" cstate="print"/>
          <a:srcRect/>
          <a:stretch>
            <a:fillRect/>
          </a:stretch>
        </p:blipFill>
        <p:spPr bwMode="auto">
          <a:xfrm>
            <a:off x="6084168" y="692696"/>
            <a:ext cx="2496277" cy="187220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5 - Ορθογώνιο"/>
          <p:cNvSpPr/>
          <p:nvPr/>
        </p:nvSpPr>
        <p:spPr>
          <a:xfrm>
            <a:off x="395536" y="836712"/>
            <a:ext cx="4572000" cy="830997"/>
          </a:xfrm>
          <a:prstGeom prst="rect">
            <a:avLst/>
          </a:prstGeom>
        </p:spPr>
        <p:txBody>
          <a:bodyPr>
            <a:spAutoFit/>
          </a:bodyPr>
          <a:lstStyle/>
          <a:p>
            <a:pPr algn="just"/>
            <a:r>
              <a:rPr lang="el-GR" sz="1600" dirty="0" smtClean="0"/>
              <a:t>Στο δεύτερο στάδιο καθαρισμού αφαιρούνται βιολογικά το ανθρώπινα απόβλητα, οι σάπωνες απόβλητα, όπως και τα απορρυπαντικά.</a:t>
            </a:r>
            <a:endParaRPr lang="el-GR" sz="1600" dirty="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a:stretch>
            <a:fillRect/>
          </a:stretch>
        </p:blipFill>
        <p:spPr bwMode="auto">
          <a:xfrm>
            <a:off x="6156176" y="2276872"/>
            <a:ext cx="2503022" cy="12961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5 - Ορθογώνιο"/>
          <p:cNvSpPr/>
          <p:nvPr/>
        </p:nvSpPr>
        <p:spPr>
          <a:xfrm>
            <a:off x="611560" y="404664"/>
            <a:ext cx="8208912" cy="1323439"/>
          </a:xfrm>
          <a:prstGeom prst="rect">
            <a:avLst/>
          </a:prstGeom>
        </p:spPr>
        <p:txBody>
          <a:bodyPr wrap="square">
            <a:spAutoFit/>
          </a:bodyPr>
          <a:lstStyle/>
          <a:p>
            <a:pPr algn="just"/>
            <a:r>
              <a:rPr lang="el-GR" sz="1600" dirty="0" smtClean="0"/>
              <a:t>Για την επεξεργασία των υγρών αποβλήτων, η ομαδική εργασία είναι βασικό στοιχείο. Οι χημικοί χρησιμοποιούν αναλυτικές ικανότητες χημείας για τον προσδιορισμό της σύνθεσης των υλικών που θεωρούνται επικίνδυνα .</a:t>
            </a:r>
          </a:p>
          <a:p>
            <a:pPr algn="just"/>
            <a:r>
              <a:rPr lang="el-GR" sz="1600" b="1" u="sng" dirty="0" smtClean="0"/>
              <a:t>Βιολόγοι</a:t>
            </a:r>
            <a:r>
              <a:rPr lang="el-GR" sz="1600" dirty="0" smtClean="0"/>
              <a:t>, </a:t>
            </a:r>
            <a:r>
              <a:rPr lang="el-GR" sz="1600" b="1" u="sng" dirty="0" smtClean="0"/>
              <a:t>τοξικολόγοι </a:t>
            </a:r>
            <a:r>
              <a:rPr lang="el-GR" sz="1600" dirty="0" smtClean="0"/>
              <a:t>και </a:t>
            </a:r>
            <a:r>
              <a:rPr lang="el-GR" sz="1600" b="1" u="sng" dirty="0" smtClean="0"/>
              <a:t>χημικοί του νερού </a:t>
            </a:r>
            <a:r>
              <a:rPr lang="el-GR" sz="1600" dirty="0" smtClean="0"/>
              <a:t>και </a:t>
            </a:r>
            <a:r>
              <a:rPr lang="el-GR" sz="1600" b="1" u="sng" dirty="0" smtClean="0"/>
              <a:t>του εδάφους </a:t>
            </a:r>
            <a:r>
              <a:rPr lang="el-GR" sz="1600" dirty="0" smtClean="0"/>
              <a:t>εργάζονται μαζί για να αξιολογήσουν τα επικίνδυνα απόβλητα</a:t>
            </a:r>
            <a:endParaRPr lang="el-GR" sz="1600" dirty="0"/>
          </a:p>
        </p:txBody>
      </p:sp>
      <p:pic>
        <p:nvPicPr>
          <p:cNvPr id="2050" name="Picture 2"/>
          <p:cNvPicPr>
            <a:picLocks noChangeAspect="1" noChangeArrowheads="1"/>
          </p:cNvPicPr>
          <p:nvPr/>
        </p:nvPicPr>
        <p:blipFill>
          <a:blip r:embed="rId3" cstate="print"/>
          <a:srcRect/>
          <a:stretch>
            <a:fillRect/>
          </a:stretch>
        </p:blipFill>
        <p:spPr bwMode="auto">
          <a:xfrm>
            <a:off x="899592" y="2276872"/>
            <a:ext cx="2265510" cy="170036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051" name="Picture 3"/>
          <p:cNvPicPr>
            <a:picLocks noChangeAspect="1" noChangeArrowheads="1"/>
          </p:cNvPicPr>
          <p:nvPr/>
        </p:nvPicPr>
        <p:blipFill>
          <a:blip r:embed="rId4" cstate="print"/>
          <a:srcRect/>
          <a:stretch>
            <a:fillRect/>
          </a:stretch>
        </p:blipFill>
        <p:spPr bwMode="auto">
          <a:xfrm>
            <a:off x="3995936" y="2780928"/>
            <a:ext cx="1440160" cy="350725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Ορθογώνιο"/>
          <p:cNvSpPr/>
          <p:nvPr/>
        </p:nvSpPr>
        <p:spPr>
          <a:xfrm>
            <a:off x="711660" y="1412776"/>
            <a:ext cx="7047122" cy="2585323"/>
          </a:xfrm>
          <a:prstGeom prst="rect">
            <a:avLst/>
          </a:prstGeom>
          <a:noFill/>
        </p:spPr>
        <p:txBody>
          <a:bodyPr wrap="none">
            <a:spAutoFit/>
          </a:bodyPr>
          <a:lstStyle/>
          <a:p>
            <a:pPr algn="ctr">
              <a:defRPr/>
            </a:pPr>
            <a:r>
              <a:rPr lang="el-GR"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ΕΥΧΑΡΙΣΤΩ</a:t>
            </a:r>
          </a:p>
          <a:p>
            <a:pPr algn="ctr">
              <a:defRPr/>
            </a:pPr>
            <a:r>
              <a:rPr lang="el-GR"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ΓΙΑ ΤΗΝ   </a:t>
            </a:r>
          </a:p>
          <a:p>
            <a:pPr algn="ctr">
              <a:defRPr/>
            </a:pPr>
            <a:r>
              <a:rPr lang="el-GR"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ΠΡΟΣΟΧΗ ΣΑΣ!!!</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heckerboard(across)">
                                      <p:cBhvr>
                                        <p:cTn id="7" dur="500"/>
                                        <p:tgtEl>
                                          <p:spTgt spid="7">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checkerboard(across)">
                                      <p:cBhvr>
                                        <p:cTn id="10" dur="500"/>
                                        <p:tgtEl>
                                          <p:spTgt spid="7">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checkerboard(across)">
                                      <p:cBhvr>
                                        <p:cTn id="1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52536" y="764704"/>
            <a:ext cx="8892480" cy="400110"/>
          </a:xfrm>
          <a:prstGeom prst="rect">
            <a:avLst/>
          </a:prstGeom>
          <a:noFill/>
        </p:spPr>
        <p:txBody>
          <a:bodyPr wrap="square" rtlCol="0">
            <a:spAutoFit/>
          </a:bodyPr>
          <a:lstStyle/>
          <a:p>
            <a:pPr algn="ctr"/>
            <a:r>
              <a:rPr lang="el-GR" sz="2000" b="1" u="sng" dirty="0" smtClean="0"/>
              <a:t>ΒΙΝΤΕΟ</a:t>
            </a:r>
            <a:endParaRPr lang="el-GR" sz="2000" b="1" u="sng" dirty="0"/>
          </a:p>
        </p:txBody>
      </p:sp>
      <p:pic>
        <p:nvPicPr>
          <p:cNvPr id="4" name="ΔΙΑΧΕΙΡΙΣΗ ΑΠΟΒΛΗΤΩΝ.wmv">
            <a:hlinkClick r:id="" action="ppaction://media"/>
          </p:cNvPr>
          <p:cNvPicPr>
            <a:picLocks noRot="1" noChangeAspect="1"/>
          </p:cNvPicPr>
          <p:nvPr>
            <a:videoFile r:link="rId1"/>
          </p:nvPr>
        </p:nvPicPr>
        <p:blipFill>
          <a:blip r:embed="rId3" cstate="print"/>
          <a:stretch>
            <a:fillRect/>
          </a:stretch>
        </p:blipFill>
        <p:spPr>
          <a:xfrm>
            <a:off x="2267744" y="1916832"/>
            <a:ext cx="4320480" cy="3240360"/>
          </a:xfrm>
          <a:prstGeom prst="rect">
            <a:avLst/>
          </a:prstGeom>
        </p:spPr>
      </p:pic>
    </p:spTree>
  </p:cSld>
  <p:clrMapOvr>
    <a:masterClrMapping/>
  </p:clrMapOvr>
  <p:transition>
    <p:zoom dir="in"/>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 Διάγραμμα"/>
          <p:cNvGraphicFramePr/>
          <p:nvPr/>
        </p:nvGraphicFramePr>
        <p:xfrm>
          <a:off x="1259632" y="2276872"/>
          <a:ext cx="7056784"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270" name="7 - TextBox"/>
          <p:cNvSpPr txBox="1">
            <a:spLocks noChangeArrowheads="1"/>
          </p:cNvSpPr>
          <p:nvPr/>
        </p:nvSpPr>
        <p:spPr bwMode="auto">
          <a:xfrm>
            <a:off x="1331640" y="260648"/>
            <a:ext cx="6192688" cy="461963"/>
          </a:xfrm>
          <a:prstGeom prst="rect">
            <a:avLst/>
          </a:prstGeom>
          <a:noFill/>
          <a:ln w="9525">
            <a:noFill/>
            <a:miter lim="800000"/>
            <a:headEnd/>
            <a:tailEnd/>
          </a:ln>
        </p:spPr>
        <p:txBody>
          <a:bodyPr wrap="square">
            <a:spAutoFit/>
          </a:bodyPr>
          <a:lstStyle/>
          <a:p>
            <a:r>
              <a:rPr lang="el-GR" sz="2400" b="1" dirty="0" smtClean="0"/>
              <a:t>                        ΑΠΟΒΛΗΤΑ</a:t>
            </a:r>
            <a:endParaRPr lang="el-GR" sz="2400" b="1" dirty="0"/>
          </a:p>
        </p:txBody>
      </p:sp>
      <p:sp>
        <p:nvSpPr>
          <p:cNvPr id="13" name="12 - TextBox"/>
          <p:cNvSpPr txBox="1"/>
          <p:nvPr/>
        </p:nvSpPr>
        <p:spPr>
          <a:xfrm>
            <a:off x="1043608" y="980728"/>
            <a:ext cx="7488832" cy="923330"/>
          </a:xfrm>
          <a:prstGeom prst="rect">
            <a:avLst/>
          </a:prstGeom>
          <a:noFill/>
        </p:spPr>
        <p:txBody>
          <a:bodyPr wrap="square" rtlCol="0">
            <a:spAutoFit/>
          </a:bodyPr>
          <a:lstStyle/>
          <a:p>
            <a:pPr algn="just"/>
            <a:r>
              <a:rPr lang="el-GR" dirty="0" smtClean="0"/>
              <a:t>Με τον όρο </a:t>
            </a:r>
            <a:r>
              <a:rPr lang="el-GR" b="1" dirty="0" smtClean="0"/>
              <a:t>απόβλητο</a:t>
            </a:r>
            <a:r>
              <a:rPr lang="el-GR" dirty="0" smtClean="0"/>
              <a:t> εννοούμε κάθε προϊόν, υλικό ή συστατικό το οποίο δεν προσφέρει χρησιμότητα στον κάτοχό του - επομένως δεν προορίζεται για χρήση - και απορρίπτεται ή προτίθεται να απορριφθεί</a:t>
            </a:r>
            <a:endParaRPr lang="el-GR" dirty="0"/>
          </a:p>
        </p:txBody>
      </p:sp>
      <p:sp>
        <p:nvSpPr>
          <p:cNvPr id="14" name="13 - Δεξιό βέλος"/>
          <p:cNvSpPr/>
          <p:nvPr/>
        </p:nvSpPr>
        <p:spPr>
          <a:xfrm>
            <a:off x="323528" y="1268760"/>
            <a:ext cx="72008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 calcmode="lin" valueType="num">
                                      <p:cBhvr>
                                        <p:cTn id="14" dur="1000" fill="hold"/>
                                        <p:tgtEl>
                                          <p:spTgt spid="1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1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graphicEl>
                                              <a:dgm id="{E57C123C-31BE-4C03-A4FD-912AF1C8D857}"/>
                                            </p:graphicEl>
                                          </p:spTgt>
                                        </p:tgtEl>
                                        <p:attrNameLst>
                                          <p:attrName>style.visibility</p:attrName>
                                        </p:attrNameLst>
                                      </p:cBhvr>
                                      <p:to>
                                        <p:strVal val="visible"/>
                                      </p:to>
                                    </p:set>
                                    <p:animEffect transition="in" filter="fade">
                                      <p:cBhvr>
                                        <p:cTn id="21" dur="2000"/>
                                        <p:tgtEl>
                                          <p:spTgt spid="7">
                                            <p:graphicEl>
                                              <a:dgm id="{E57C123C-31BE-4C03-A4FD-912AF1C8D857}"/>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graphicEl>
                                              <a:dgm id="{4F3017F1-4289-4A0E-8817-9C43D1833BCA}"/>
                                            </p:graphicEl>
                                          </p:spTgt>
                                        </p:tgtEl>
                                        <p:attrNameLst>
                                          <p:attrName>style.visibility</p:attrName>
                                        </p:attrNameLst>
                                      </p:cBhvr>
                                      <p:to>
                                        <p:strVal val="visible"/>
                                      </p:to>
                                    </p:set>
                                    <p:animEffect transition="in" filter="fade">
                                      <p:cBhvr>
                                        <p:cTn id="26" dur="2000"/>
                                        <p:tgtEl>
                                          <p:spTgt spid="7">
                                            <p:graphicEl>
                                              <a:dgm id="{4F3017F1-4289-4A0E-8817-9C43D1833BCA}"/>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graphicEl>
                                              <a:dgm id="{E7B456C4-F51B-40A8-B27B-7FD7E0681F6D}"/>
                                            </p:graphicEl>
                                          </p:spTgt>
                                        </p:tgtEl>
                                        <p:attrNameLst>
                                          <p:attrName>style.visibility</p:attrName>
                                        </p:attrNameLst>
                                      </p:cBhvr>
                                      <p:to>
                                        <p:strVal val="visible"/>
                                      </p:to>
                                    </p:set>
                                    <p:animEffect transition="in" filter="fade">
                                      <p:cBhvr>
                                        <p:cTn id="29" dur="2000"/>
                                        <p:tgtEl>
                                          <p:spTgt spid="7">
                                            <p:graphicEl>
                                              <a:dgm id="{E7B456C4-F51B-40A8-B27B-7FD7E0681F6D}"/>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graphicEl>
                                              <a:dgm id="{CB4DA137-727C-4DB8-8434-FB82D7FB72EE}"/>
                                            </p:graphicEl>
                                          </p:spTgt>
                                        </p:tgtEl>
                                        <p:attrNameLst>
                                          <p:attrName>style.visibility</p:attrName>
                                        </p:attrNameLst>
                                      </p:cBhvr>
                                      <p:to>
                                        <p:strVal val="visible"/>
                                      </p:to>
                                    </p:set>
                                    <p:animEffect transition="in" filter="fade">
                                      <p:cBhvr>
                                        <p:cTn id="34" dur="2000"/>
                                        <p:tgtEl>
                                          <p:spTgt spid="7">
                                            <p:graphicEl>
                                              <a:dgm id="{CB4DA137-727C-4DB8-8434-FB82D7FB72EE}"/>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graphicEl>
                                              <a:dgm id="{68669025-0FD9-4254-A5B8-2357E0CF364F}"/>
                                            </p:graphicEl>
                                          </p:spTgt>
                                        </p:tgtEl>
                                        <p:attrNameLst>
                                          <p:attrName>style.visibility</p:attrName>
                                        </p:attrNameLst>
                                      </p:cBhvr>
                                      <p:to>
                                        <p:strVal val="visible"/>
                                      </p:to>
                                    </p:set>
                                    <p:animEffect transition="in" filter="fade">
                                      <p:cBhvr>
                                        <p:cTn id="37" dur="2000"/>
                                        <p:tgtEl>
                                          <p:spTgt spid="7">
                                            <p:graphicEl>
                                              <a:dgm id="{68669025-0FD9-4254-A5B8-2357E0CF364F}"/>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graphicEl>
                                              <a:dgm id="{925E02BA-7863-4AD4-A591-1B11B42D68F5}"/>
                                            </p:graphicEl>
                                          </p:spTgt>
                                        </p:tgtEl>
                                        <p:attrNameLst>
                                          <p:attrName>style.visibility</p:attrName>
                                        </p:attrNameLst>
                                      </p:cBhvr>
                                      <p:to>
                                        <p:strVal val="visible"/>
                                      </p:to>
                                    </p:set>
                                    <p:animEffect transition="in" filter="fade">
                                      <p:cBhvr>
                                        <p:cTn id="42" dur="2000"/>
                                        <p:tgtEl>
                                          <p:spTgt spid="7">
                                            <p:graphicEl>
                                              <a:dgm id="{925E02BA-7863-4AD4-A591-1B11B42D68F5}"/>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
                                            <p:graphicEl>
                                              <a:dgm id="{583F7218-36C3-4C41-8A95-C538095AEB5B}"/>
                                            </p:graphicEl>
                                          </p:spTgt>
                                        </p:tgtEl>
                                        <p:attrNameLst>
                                          <p:attrName>style.visibility</p:attrName>
                                        </p:attrNameLst>
                                      </p:cBhvr>
                                      <p:to>
                                        <p:strVal val="visible"/>
                                      </p:to>
                                    </p:set>
                                    <p:animEffect transition="in" filter="fade">
                                      <p:cBhvr>
                                        <p:cTn id="45" dur="2000"/>
                                        <p:tgtEl>
                                          <p:spTgt spid="7">
                                            <p:graphicEl>
                                              <a:dgm id="{583F7218-36C3-4C41-8A95-C538095AEB5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TextBox"/>
          <p:cNvSpPr txBox="1"/>
          <p:nvPr/>
        </p:nvSpPr>
        <p:spPr>
          <a:xfrm>
            <a:off x="683568" y="260648"/>
            <a:ext cx="8208912" cy="369332"/>
          </a:xfrm>
          <a:prstGeom prst="rect">
            <a:avLst/>
          </a:prstGeom>
          <a:noFill/>
        </p:spPr>
        <p:txBody>
          <a:bodyPr wrap="square" rtlCol="0">
            <a:spAutoFit/>
          </a:bodyPr>
          <a:lstStyle/>
          <a:p>
            <a:r>
              <a:rPr lang="el-GR" b="1" dirty="0" smtClean="0"/>
              <a:t>                                           ΣΤΕΡΕΑ ΑΠΟΒΛΗΤΑ</a:t>
            </a:r>
            <a:endParaRPr lang="el-GR" b="1" dirty="0"/>
          </a:p>
        </p:txBody>
      </p:sp>
      <p:pic>
        <p:nvPicPr>
          <p:cNvPr id="2050" name="Picture 2" descr="C:\Users\user\Desktop\untitled.png"/>
          <p:cNvPicPr>
            <a:picLocks noChangeAspect="1" noChangeArrowheads="1"/>
          </p:cNvPicPr>
          <p:nvPr/>
        </p:nvPicPr>
        <p:blipFill>
          <a:blip r:embed="rId3" cstate="print"/>
          <a:srcRect/>
          <a:stretch>
            <a:fillRect/>
          </a:stretch>
        </p:blipFill>
        <p:spPr bwMode="auto">
          <a:xfrm>
            <a:off x="3419872" y="836712"/>
            <a:ext cx="2619375" cy="17430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 name="9 - Ορθογώνιο"/>
          <p:cNvSpPr/>
          <p:nvPr/>
        </p:nvSpPr>
        <p:spPr>
          <a:xfrm>
            <a:off x="395536" y="2708920"/>
            <a:ext cx="8748464" cy="1754326"/>
          </a:xfrm>
          <a:prstGeom prst="rect">
            <a:avLst/>
          </a:prstGeom>
        </p:spPr>
        <p:txBody>
          <a:bodyPr wrap="square">
            <a:spAutoFit/>
          </a:bodyPr>
          <a:lstStyle/>
          <a:p>
            <a:r>
              <a:rPr lang="el-GR" dirty="0" smtClean="0"/>
              <a:t>Ορίζεται ως </a:t>
            </a:r>
            <a:r>
              <a:rPr lang="el-GR" b="1" u="sng" dirty="0" smtClean="0"/>
              <a:t>στερεό απόβλητο </a:t>
            </a:r>
            <a:r>
              <a:rPr lang="el-GR" b="1" dirty="0" smtClean="0"/>
              <a:t>οποιοδήποτε υλικό είναι ανεπιθύμητο και δεν είναι αέριο ή υγρό</a:t>
            </a:r>
          </a:p>
          <a:p>
            <a:endParaRPr lang="el-GR" b="1" dirty="0" smtClean="0"/>
          </a:p>
          <a:p>
            <a:r>
              <a:rPr lang="el-GR" b="1" dirty="0" smtClean="0"/>
              <a:t>                                                Διακρίνονται σε:</a:t>
            </a:r>
          </a:p>
          <a:p>
            <a:r>
              <a:rPr lang="el-GR" b="1" dirty="0" smtClean="0"/>
              <a:t>                                                  </a:t>
            </a:r>
          </a:p>
          <a:p>
            <a:endParaRPr lang="el-GR" b="1" dirty="0" smtClean="0"/>
          </a:p>
        </p:txBody>
      </p:sp>
      <p:sp>
        <p:nvSpPr>
          <p:cNvPr id="12" name="11 - Ορθογώνιο"/>
          <p:cNvSpPr/>
          <p:nvPr/>
        </p:nvSpPr>
        <p:spPr>
          <a:xfrm>
            <a:off x="3635896" y="4005064"/>
            <a:ext cx="4572000" cy="2169825"/>
          </a:xfrm>
          <a:prstGeom prst="rect">
            <a:avLst/>
          </a:prstGeom>
        </p:spPr>
        <p:txBody>
          <a:bodyPr>
            <a:spAutoFit/>
          </a:bodyPr>
          <a:lstStyle/>
          <a:p>
            <a:pPr>
              <a:lnSpc>
                <a:spcPct val="150000"/>
              </a:lnSpc>
              <a:buBlip>
                <a:blip r:embed="rId4"/>
              </a:buBlip>
            </a:pPr>
            <a:r>
              <a:rPr lang="el-GR" b="1" dirty="0" smtClean="0"/>
              <a:t>Οικιακά </a:t>
            </a:r>
          </a:p>
          <a:p>
            <a:pPr>
              <a:lnSpc>
                <a:spcPct val="150000"/>
              </a:lnSpc>
              <a:buBlip>
                <a:blip r:embed="rId4"/>
              </a:buBlip>
            </a:pPr>
            <a:r>
              <a:rPr lang="el-GR" b="1" dirty="0" smtClean="0"/>
              <a:t>Βιομηχανικά</a:t>
            </a:r>
          </a:p>
          <a:p>
            <a:pPr>
              <a:lnSpc>
                <a:spcPct val="150000"/>
              </a:lnSpc>
              <a:buBlip>
                <a:blip r:embed="rId4"/>
              </a:buBlip>
            </a:pPr>
            <a:r>
              <a:rPr lang="el-GR" b="1" dirty="0" smtClean="0"/>
              <a:t>Τοξικά</a:t>
            </a:r>
          </a:p>
          <a:p>
            <a:pPr>
              <a:lnSpc>
                <a:spcPct val="150000"/>
              </a:lnSpc>
              <a:buBlip>
                <a:blip r:embed="rId4"/>
              </a:buBlip>
            </a:pPr>
            <a:r>
              <a:rPr lang="el-GR" b="1" dirty="0" smtClean="0"/>
              <a:t>Βιολογικά</a:t>
            </a:r>
          </a:p>
          <a:p>
            <a:pPr>
              <a:lnSpc>
                <a:spcPct val="150000"/>
              </a:lnSpc>
              <a:buBlip>
                <a:blip r:embed="rId4"/>
              </a:buBlip>
            </a:pPr>
            <a:r>
              <a:rPr lang="el-GR" b="1" dirty="0" smtClean="0"/>
              <a:t>Συμβατικά</a:t>
            </a: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 calcmode="lin" valueType="num">
                                      <p:cBhvr additive="base">
                                        <p:cTn id="19"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anim calcmode="lin" valueType="num">
                                      <p:cBhvr additive="base">
                                        <p:cTn id="2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3" end="3"/>
                                            </p:txEl>
                                          </p:spTgt>
                                        </p:tgtEl>
                                        <p:attrNameLst>
                                          <p:attrName>style.visibility</p:attrName>
                                        </p:attrNameLst>
                                      </p:cBhvr>
                                      <p:to>
                                        <p:strVal val="visible"/>
                                      </p:to>
                                    </p:set>
                                    <p:anim calcmode="lin" valueType="num">
                                      <p:cBhvr additive="base">
                                        <p:cTn id="31"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xEl>
                                              <p:pRg st="4" end="4"/>
                                            </p:txEl>
                                          </p:spTgt>
                                        </p:tgtEl>
                                        <p:attrNameLst>
                                          <p:attrName>style.visibility</p:attrName>
                                        </p:attrNameLst>
                                      </p:cBhvr>
                                      <p:to>
                                        <p:strVal val="visible"/>
                                      </p:to>
                                    </p:set>
                                    <p:anim calcmode="lin" valueType="num">
                                      <p:cBhvr additive="base">
                                        <p:cTn id="37"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 Διάγραμμα"/>
          <p:cNvGraphicFramePr/>
          <p:nvPr/>
        </p:nvGraphicFramePr>
        <p:xfrm>
          <a:off x="1619672" y="1484784"/>
          <a:ext cx="5832648"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 Δεξιό βέλος"/>
          <p:cNvSpPr/>
          <p:nvPr/>
        </p:nvSpPr>
        <p:spPr>
          <a:xfrm rot="5400000">
            <a:off x="4319972" y="1952836"/>
            <a:ext cx="360040" cy="28803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l-GR"/>
          </a:p>
        </p:txBody>
      </p:sp>
      <p:sp>
        <p:nvSpPr>
          <p:cNvPr id="4" name="3 - Δεξιό βέλος"/>
          <p:cNvSpPr/>
          <p:nvPr/>
        </p:nvSpPr>
        <p:spPr>
          <a:xfrm rot="5400000">
            <a:off x="4319972" y="2600908"/>
            <a:ext cx="360040" cy="28803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l-GR"/>
          </a:p>
        </p:txBody>
      </p:sp>
      <p:sp>
        <p:nvSpPr>
          <p:cNvPr id="6" name="5 - Δεξιό βέλος"/>
          <p:cNvSpPr/>
          <p:nvPr/>
        </p:nvSpPr>
        <p:spPr>
          <a:xfrm rot="5400000">
            <a:off x="4319972" y="3248980"/>
            <a:ext cx="360040" cy="28803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l-GR"/>
          </a:p>
        </p:txBody>
      </p:sp>
      <p:sp>
        <p:nvSpPr>
          <p:cNvPr id="7" name="6 - Δεξιό βέλος"/>
          <p:cNvSpPr/>
          <p:nvPr/>
        </p:nvSpPr>
        <p:spPr>
          <a:xfrm rot="5400000">
            <a:off x="4319972" y="3897052"/>
            <a:ext cx="360040" cy="28803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l-GR"/>
          </a:p>
        </p:txBody>
      </p:sp>
      <p:sp>
        <p:nvSpPr>
          <p:cNvPr id="8" name="7 - Δεξιό βέλος"/>
          <p:cNvSpPr/>
          <p:nvPr/>
        </p:nvSpPr>
        <p:spPr>
          <a:xfrm rot="5400000">
            <a:off x="4319972" y="4545124"/>
            <a:ext cx="360040" cy="28803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l-GR"/>
          </a:p>
        </p:txBody>
      </p:sp>
    </p:spTree>
  </p:cSld>
  <p:clrMapOvr>
    <a:masterClrMapping/>
  </p:clrMapOvr>
  <p:transition>
    <p:pull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611560" y="476672"/>
            <a:ext cx="7920880" cy="1138773"/>
          </a:xfrm>
          <a:prstGeom prst="rect">
            <a:avLst/>
          </a:prstGeom>
        </p:spPr>
        <p:txBody>
          <a:bodyPr wrap="square">
            <a:spAutoFit/>
          </a:bodyPr>
          <a:lstStyle/>
          <a:p>
            <a:pPr>
              <a:buBlip>
                <a:blip r:embed="rId2"/>
              </a:buBlip>
            </a:pPr>
            <a:r>
              <a:rPr lang="el-GR" b="1" u="sng" dirty="0" smtClean="0"/>
              <a:t>Παραγωγή αποβλήτων</a:t>
            </a:r>
          </a:p>
          <a:p>
            <a:pPr algn="just"/>
            <a:r>
              <a:rPr lang="el-GR" sz="1600" dirty="0" smtClean="0"/>
              <a:t>Το στάδιο κατά το οποίο κάποια στερεά χαρακτηρίζονται ανεπιθύμητα και αποφασίζεται είτε να πεταχτούν είτε να συλλέγουν για κεντρική διάθεση. </a:t>
            </a:r>
          </a:p>
          <a:p>
            <a:endParaRPr lang="el-GR" dirty="0"/>
          </a:p>
        </p:txBody>
      </p:sp>
      <p:sp>
        <p:nvSpPr>
          <p:cNvPr id="5" name="4 - Ορθογώνιο"/>
          <p:cNvSpPr/>
          <p:nvPr/>
        </p:nvSpPr>
        <p:spPr>
          <a:xfrm>
            <a:off x="611560" y="4365104"/>
            <a:ext cx="7560840" cy="1477328"/>
          </a:xfrm>
          <a:prstGeom prst="rect">
            <a:avLst/>
          </a:prstGeom>
        </p:spPr>
        <p:txBody>
          <a:bodyPr wrap="square">
            <a:spAutoFit/>
          </a:bodyPr>
          <a:lstStyle/>
          <a:p>
            <a:pPr>
              <a:buBlip>
                <a:blip r:embed="rId2"/>
              </a:buBlip>
            </a:pPr>
            <a:r>
              <a:rPr lang="el-GR" b="1" u="sng" dirty="0" smtClean="0"/>
              <a:t>Επιτόπου διαχείριση (αποθήκευση)</a:t>
            </a:r>
          </a:p>
          <a:p>
            <a:pPr algn="just"/>
            <a:r>
              <a:rPr lang="el-GR" dirty="0" smtClean="0"/>
              <a:t>Το στάδιο κατά το οποίο αποφασίζεται το μέλλον των αποβλήτων. Μπορούν να αποθηκευθούν επιτόπου πριν οδηγηθούν στο επόμενο στάδιο (επεξεργασία, διάθεση).Η επιτόπου αποθήκευση είναι πρωταρχικής σημασίας λόγω αισθητικής, δημόσιας υγείας.</a:t>
            </a:r>
          </a:p>
        </p:txBody>
      </p:sp>
      <p:pic>
        <p:nvPicPr>
          <p:cNvPr id="4098" name="Picture 2"/>
          <p:cNvPicPr>
            <a:picLocks noChangeAspect="1" noChangeArrowheads="1"/>
          </p:cNvPicPr>
          <p:nvPr/>
        </p:nvPicPr>
        <p:blipFill>
          <a:blip r:embed="rId3" cstate="print"/>
          <a:srcRect/>
          <a:stretch>
            <a:fillRect/>
          </a:stretch>
        </p:blipFill>
        <p:spPr bwMode="auto">
          <a:xfrm>
            <a:off x="5220072" y="2132856"/>
            <a:ext cx="1872208" cy="14041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5">
                                            <p:txEl>
                                              <p:pRg st="0" end="0"/>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p:cTn id="24"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25"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26"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683568" y="476672"/>
            <a:ext cx="7992888" cy="1200329"/>
          </a:xfrm>
          <a:prstGeom prst="rect">
            <a:avLst/>
          </a:prstGeom>
        </p:spPr>
        <p:txBody>
          <a:bodyPr wrap="square">
            <a:spAutoFit/>
          </a:bodyPr>
          <a:lstStyle/>
          <a:p>
            <a:pPr>
              <a:buBlip>
                <a:blip r:embed="rId2"/>
              </a:buBlip>
            </a:pPr>
            <a:r>
              <a:rPr lang="el-GR" b="1" u="sng" dirty="0" smtClean="0"/>
              <a:t>Συλλογή</a:t>
            </a:r>
          </a:p>
          <a:p>
            <a:r>
              <a:rPr lang="el-GR" dirty="0" smtClean="0"/>
              <a:t>Το στάδιο κατά το οποίο συγκεντρώνονται τα απόβλητα και φορτώνονται στο μέσο (συνήθως όχημα) μεταφοράς. Από εκεί θα οδηγηθούν σε σταθμό μεταφόρτωσης, θέση επεξεργασίας ή χώρο διάθεσης.</a:t>
            </a:r>
            <a:endParaRPr lang="el-GR" dirty="0"/>
          </a:p>
        </p:txBody>
      </p:sp>
      <p:pic>
        <p:nvPicPr>
          <p:cNvPr id="5" name="Picture 2" descr="C:\Users\user\Desktop\untitled.png 2.png"/>
          <p:cNvPicPr>
            <a:picLocks noChangeAspect="1" noChangeArrowheads="1"/>
          </p:cNvPicPr>
          <p:nvPr/>
        </p:nvPicPr>
        <p:blipFill>
          <a:blip r:embed="rId3" cstate="print"/>
          <a:srcRect/>
          <a:stretch>
            <a:fillRect/>
          </a:stretch>
        </p:blipFill>
        <p:spPr bwMode="auto">
          <a:xfrm>
            <a:off x="755576" y="2132856"/>
            <a:ext cx="2046367" cy="187220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5 - Ορθογώνιο"/>
          <p:cNvSpPr/>
          <p:nvPr/>
        </p:nvSpPr>
        <p:spPr>
          <a:xfrm>
            <a:off x="683568" y="4797152"/>
            <a:ext cx="7992888" cy="1200329"/>
          </a:xfrm>
          <a:prstGeom prst="rect">
            <a:avLst/>
          </a:prstGeom>
        </p:spPr>
        <p:txBody>
          <a:bodyPr wrap="square">
            <a:spAutoFit/>
          </a:bodyPr>
          <a:lstStyle/>
          <a:p>
            <a:pPr>
              <a:buBlip>
                <a:blip r:embed="rId2"/>
              </a:buBlip>
            </a:pPr>
            <a:r>
              <a:rPr lang="el-GR" b="1" u="sng" dirty="0" smtClean="0"/>
              <a:t>Μεταφορά</a:t>
            </a:r>
          </a:p>
          <a:p>
            <a:pPr algn="just"/>
            <a:r>
              <a:rPr lang="el-GR" dirty="0" smtClean="0"/>
              <a:t>Τα στάδια όπου, διαδοχικά, το απόβλητο μεταφέρεται σε σταθμό μεταφόρτωσης και κατόπιν οδηγείται στο χώρο επεξεργασίας ή στο χώρο διάθεσης, που είναι συνήθως μακριά.</a:t>
            </a:r>
          </a:p>
        </p:txBody>
      </p:sp>
      <p:pic>
        <p:nvPicPr>
          <p:cNvPr id="2052" name="Picture 4"/>
          <p:cNvPicPr>
            <a:picLocks noChangeAspect="1" noChangeArrowheads="1"/>
          </p:cNvPicPr>
          <p:nvPr/>
        </p:nvPicPr>
        <p:blipFill>
          <a:blip r:embed="rId4" cstate="print"/>
          <a:srcRect/>
          <a:stretch>
            <a:fillRect/>
          </a:stretch>
        </p:blipFill>
        <p:spPr bwMode="auto">
          <a:xfrm>
            <a:off x="6660232" y="1700808"/>
            <a:ext cx="1979786" cy="151216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053" name="Picture 5"/>
          <p:cNvPicPr>
            <a:picLocks noChangeAspect="1" noChangeArrowheads="1"/>
          </p:cNvPicPr>
          <p:nvPr/>
        </p:nvPicPr>
        <p:blipFill>
          <a:blip r:embed="rId5" cstate="print"/>
          <a:srcRect/>
          <a:stretch>
            <a:fillRect/>
          </a:stretch>
        </p:blipFill>
        <p:spPr bwMode="auto">
          <a:xfrm>
            <a:off x="4572000" y="3068960"/>
            <a:ext cx="1944216" cy="154169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p:cTn id="19"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6">
                                            <p:txEl>
                                              <p:pRg st="0" end="0"/>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 calcmode="lin" valueType="num">
                                      <p:cBhvr>
                                        <p:cTn id="24"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25"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26"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899592" y="476672"/>
            <a:ext cx="7992888" cy="5544615"/>
          </a:xfrm>
          <a:prstGeom prst="rect">
            <a:avLst/>
          </a:prstGeom>
        </p:spPr>
        <p:txBody>
          <a:bodyPr wrap="square">
            <a:spAutoFit/>
          </a:bodyPr>
          <a:lstStyle/>
          <a:p>
            <a:pPr algn="just"/>
            <a:endParaRPr lang="el-GR" dirty="0" smtClean="0"/>
          </a:p>
          <a:p>
            <a:pPr algn="just"/>
            <a:endParaRPr lang="el-GR" dirty="0" smtClean="0"/>
          </a:p>
          <a:p>
            <a:pPr>
              <a:buBlip>
                <a:blip r:embed="rId2"/>
              </a:buBlip>
            </a:pPr>
            <a:r>
              <a:rPr lang="el-GR" b="1" u="sng" dirty="0" smtClean="0"/>
              <a:t>Επεξεργασία/ανάκτηση</a:t>
            </a:r>
          </a:p>
          <a:p>
            <a:pPr algn="just"/>
            <a:r>
              <a:rPr lang="el-GR" dirty="0" smtClean="0"/>
              <a:t>Το στάδιο κατά το οποίο, με διάφορες διεργασίες και εξοπλισμό, επιδιώκεται είτε η αξιοποίηση του ίδιου του αποβλήτου με βελτίωση κάποιων χαρακτηριστικών του, είτε η παραλαβή χρήσιμων συστατικών ή ενέργειας.</a:t>
            </a:r>
          </a:p>
          <a:p>
            <a:pPr algn="just"/>
            <a:endParaRPr lang="el-GR" b="1" u="sng" dirty="0" smtClean="0"/>
          </a:p>
          <a:p>
            <a:pPr algn="just"/>
            <a:endParaRPr lang="el-GR" b="1" u="sng" dirty="0" smtClean="0"/>
          </a:p>
          <a:p>
            <a:pPr algn="just"/>
            <a:endParaRPr lang="el-GR" b="1" u="sng" dirty="0" smtClean="0"/>
          </a:p>
          <a:p>
            <a:pPr algn="just"/>
            <a:endParaRPr lang="el-GR" b="1" u="sng" dirty="0" smtClean="0"/>
          </a:p>
          <a:p>
            <a:pPr algn="just"/>
            <a:endParaRPr lang="el-GR" b="1" u="sng" dirty="0" smtClean="0"/>
          </a:p>
          <a:p>
            <a:pPr algn="just"/>
            <a:endParaRPr lang="el-GR" b="1" u="sng" dirty="0" smtClean="0"/>
          </a:p>
          <a:p>
            <a:pPr algn="just"/>
            <a:endParaRPr lang="el-GR" b="1" u="sng" dirty="0" smtClean="0"/>
          </a:p>
          <a:p>
            <a:pPr algn="just"/>
            <a:endParaRPr lang="el-GR" b="1" u="sng" dirty="0" smtClean="0"/>
          </a:p>
          <a:p>
            <a:pPr algn="just"/>
            <a:endParaRPr lang="el-GR" b="1" u="sng" dirty="0" smtClean="0"/>
          </a:p>
          <a:p>
            <a:pPr algn="just"/>
            <a:endParaRPr lang="el-GR" b="1" u="sng" dirty="0" smtClean="0"/>
          </a:p>
          <a:p>
            <a:pPr algn="just"/>
            <a:endParaRPr lang="el-GR" b="1" u="sng" dirty="0" smtClean="0"/>
          </a:p>
          <a:p>
            <a:pPr algn="just">
              <a:buBlip>
                <a:blip r:embed="rId2"/>
              </a:buBlip>
            </a:pPr>
            <a:r>
              <a:rPr lang="el-GR" b="1" u="sng" dirty="0" smtClean="0"/>
              <a:t>Διάθεση</a:t>
            </a:r>
          </a:p>
          <a:p>
            <a:r>
              <a:rPr lang="el-GR" dirty="0" smtClean="0"/>
              <a:t>Η τελική εναπόθεση των αποβλήτων.</a:t>
            </a:r>
            <a:endParaRPr lang="el-GR" dirty="0"/>
          </a:p>
        </p:txBody>
      </p:sp>
      <p:pic>
        <p:nvPicPr>
          <p:cNvPr id="3074" name="Picture 2"/>
          <p:cNvPicPr>
            <a:picLocks noChangeAspect="1" noChangeArrowheads="1"/>
          </p:cNvPicPr>
          <p:nvPr/>
        </p:nvPicPr>
        <p:blipFill>
          <a:blip r:embed="rId3" cstate="print"/>
          <a:srcRect/>
          <a:stretch>
            <a:fillRect/>
          </a:stretch>
        </p:blipFill>
        <p:spPr bwMode="auto">
          <a:xfrm>
            <a:off x="5076056" y="2564904"/>
            <a:ext cx="3024336" cy="202397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075" name="Picture 3"/>
          <p:cNvPicPr>
            <a:picLocks noChangeAspect="1" noChangeArrowheads="1"/>
          </p:cNvPicPr>
          <p:nvPr/>
        </p:nvPicPr>
        <p:blipFill>
          <a:blip r:embed="rId4" cstate="print"/>
          <a:srcRect/>
          <a:stretch>
            <a:fillRect/>
          </a:stretch>
        </p:blipFill>
        <p:spPr bwMode="auto">
          <a:xfrm>
            <a:off x="1835696" y="2564904"/>
            <a:ext cx="2880320" cy="200182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2" end="2"/>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 calcmode="lin" valueType="num">
                                      <p:cBhvr>
                                        <p:cTn id="12"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13"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14" dur="1000"/>
                                        <p:tgtEl>
                                          <p:spTgt spid="4">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4">
                                            <p:txEl>
                                              <p:pRg st="15" end="15"/>
                                            </p:txEl>
                                          </p:spTgt>
                                        </p:tgtEl>
                                        <p:attrNameLst>
                                          <p:attrName>style.visibility</p:attrName>
                                        </p:attrNameLst>
                                      </p:cBhvr>
                                      <p:to>
                                        <p:strVal val="visible"/>
                                      </p:to>
                                    </p:set>
                                    <p:anim calcmode="lin" valueType="num">
                                      <p:cBhvr>
                                        <p:cTn id="19" dur="1000" fill="hold"/>
                                        <p:tgtEl>
                                          <p:spTgt spid="4">
                                            <p:txEl>
                                              <p:pRg st="15" end="15"/>
                                            </p:txEl>
                                          </p:spTgt>
                                        </p:tgtEl>
                                        <p:attrNameLst>
                                          <p:attrName>ppt_w</p:attrName>
                                        </p:attrNameLst>
                                      </p:cBhvr>
                                      <p:tavLst>
                                        <p:tav tm="0">
                                          <p:val>
                                            <p:strVal val="#ppt_w*0.70"/>
                                          </p:val>
                                        </p:tav>
                                        <p:tav tm="100000">
                                          <p:val>
                                            <p:strVal val="#ppt_w"/>
                                          </p:val>
                                        </p:tav>
                                      </p:tavLst>
                                    </p:anim>
                                    <p:anim calcmode="lin" valueType="num">
                                      <p:cBhvr>
                                        <p:cTn id="20" dur="1000" fill="hold"/>
                                        <p:tgtEl>
                                          <p:spTgt spid="4">
                                            <p:txEl>
                                              <p:pRg st="15" end="15"/>
                                            </p:txEl>
                                          </p:spTgt>
                                        </p:tgtEl>
                                        <p:attrNameLst>
                                          <p:attrName>ppt_h</p:attrName>
                                        </p:attrNameLst>
                                      </p:cBhvr>
                                      <p:tavLst>
                                        <p:tav tm="0">
                                          <p:val>
                                            <p:strVal val="#ppt_h"/>
                                          </p:val>
                                        </p:tav>
                                        <p:tav tm="100000">
                                          <p:val>
                                            <p:strVal val="#ppt_h"/>
                                          </p:val>
                                        </p:tav>
                                      </p:tavLst>
                                    </p:anim>
                                    <p:animEffect transition="in" filter="fade">
                                      <p:cBhvr>
                                        <p:cTn id="21" dur="1000"/>
                                        <p:tgtEl>
                                          <p:spTgt spid="4">
                                            <p:txEl>
                                              <p:pRg st="15" end="15"/>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4">
                                            <p:txEl>
                                              <p:pRg st="16" end="16"/>
                                            </p:txEl>
                                          </p:spTgt>
                                        </p:tgtEl>
                                        <p:attrNameLst>
                                          <p:attrName>style.visibility</p:attrName>
                                        </p:attrNameLst>
                                      </p:cBhvr>
                                      <p:to>
                                        <p:strVal val="visible"/>
                                      </p:to>
                                    </p:set>
                                    <p:anim calcmode="lin" valueType="num">
                                      <p:cBhvr>
                                        <p:cTn id="24" dur="1000" fill="hold"/>
                                        <p:tgtEl>
                                          <p:spTgt spid="4">
                                            <p:txEl>
                                              <p:pRg st="16" end="16"/>
                                            </p:txEl>
                                          </p:spTgt>
                                        </p:tgtEl>
                                        <p:attrNameLst>
                                          <p:attrName>ppt_w</p:attrName>
                                        </p:attrNameLst>
                                      </p:cBhvr>
                                      <p:tavLst>
                                        <p:tav tm="0">
                                          <p:val>
                                            <p:strVal val="#ppt_w*0.70"/>
                                          </p:val>
                                        </p:tav>
                                        <p:tav tm="100000">
                                          <p:val>
                                            <p:strVal val="#ppt_w"/>
                                          </p:val>
                                        </p:tav>
                                      </p:tavLst>
                                    </p:anim>
                                    <p:anim calcmode="lin" valueType="num">
                                      <p:cBhvr>
                                        <p:cTn id="25" dur="1000" fill="hold"/>
                                        <p:tgtEl>
                                          <p:spTgt spid="4">
                                            <p:txEl>
                                              <p:pRg st="16" end="16"/>
                                            </p:txEl>
                                          </p:spTgt>
                                        </p:tgtEl>
                                        <p:attrNameLst>
                                          <p:attrName>ppt_h</p:attrName>
                                        </p:attrNameLst>
                                      </p:cBhvr>
                                      <p:tavLst>
                                        <p:tav tm="0">
                                          <p:val>
                                            <p:strVal val="#ppt_h"/>
                                          </p:val>
                                        </p:tav>
                                        <p:tav tm="100000">
                                          <p:val>
                                            <p:strVal val="#ppt_h"/>
                                          </p:val>
                                        </p:tav>
                                      </p:tavLst>
                                    </p:anim>
                                    <p:animEffect transition="in" filter="fade">
                                      <p:cBhvr>
                                        <p:cTn id="26" dur="1000"/>
                                        <p:tgtEl>
                                          <p:spTgt spid="4">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1495425" y="642938"/>
            <a:ext cx="6153150" cy="5572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6 - TextBox"/>
          <p:cNvSpPr txBox="1"/>
          <p:nvPr/>
        </p:nvSpPr>
        <p:spPr>
          <a:xfrm>
            <a:off x="827584" y="4509120"/>
            <a:ext cx="2448272"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l-GR" sz="1600" dirty="0" smtClean="0"/>
              <a:t>ΕΠΑΝΑΧΡΗΣΙΜΟΠΟΙΗΣΗ</a:t>
            </a:r>
            <a:endParaRPr lang="el-GR" sz="1600" dirty="0"/>
          </a:p>
        </p:txBody>
      </p:sp>
      <p:sp>
        <p:nvSpPr>
          <p:cNvPr id="8" name="7 - TextBox"/>
          <p:cNvSpPr txBox="1"/>
          <p:nvPr/>
        </p:nvSpPr>
        <p:spPr>
          <a:xfrm>
            <a:off x="4932040" y="764704"/>
            <a:ext cx="3960440"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l-GR" sz="1600" dirty="0" smtClean="0"/>
              <a:t>ΣΥΛΛΟΓΗ ΚΑΙ ΔΙΑΛΟΓΗ ΤΩΝ ΑΠΟΒΛΗΤΩΝ</a:t>
            </a:r>
            <a:endParaRPr lang="el-GR" sz="1600" dirty="0"/>
          </a:p>
        </p:txBody>
      </p:sp>
      <p:sp>
        <p:nvSpPr>
          <p:cNvPr id="9" name="8 - TextBox"/>
          <p:cNvSpPr txBox="1"/>
          <p:nvPr/>
        </p:nvSpPr>
        <p:spPr>
          <a:xfrm>
            <a:off x="6588224" y="4509120"/>
            <a:ext cx="2448272"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l-GR" sz="1600" dirty="0" smtClean="0"/>
              <a:t>           ΑΝΑΚΥΚΛΩΣΗ</a:t>
            </a:r>
          </a:p>
          <a:p>
            <a:r>
              <a:rPr lang="el-GR" sz="1600" dirty="0" smtClean="0"/>
              <a:t>                       Ή</a:t>
            </a:r>
          </a:p>
          <a:p>
            <a:r>
              <a:rPr lang="el-GR" sz="1600" dirty="0" smtClean="0"/>
              <a:t>    ΤΕΛΙΚΗ ΕΠΕΞΕΡΓΑΣΙΑ</a:t>
            </a:r>
            <a:endParaRPr lang="el-GR" sz="1600" dirty="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813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Δικαιοσύνη">
  <a:themeElements>
    <a:clrScheme name="Τήξη">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8320</TotalTime>
  <Words>798</Words>
  <Application>Microsoft Office PowerPoint</Application>
  <PresentationFormat>Προβολή στην οθόνη (4:3)</PresentationFormat>
  <Paragraphs>102</Paragraphs>
  <Slides>14</Slides>
  <Notes>5</Notes>
  <HiddenSlides>0</HiddenSlides>
  <MMClips>1</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Δικαιοσύνη</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ΧΡΥΣΑΝΘΑΚΟΠΟΥΛΟΣ</dc:creator>
  <cp:lastModifiedBy>user</cp:lastModifiedBy>
  <cp:revision>635</cp:revision>
  <dcterms:created xsi:type="dcterms:W3CDTF">2008-11-03T08:28:26Z</dcterms:created>
  <dcterms:modified xsi:type="dcterms:W3CDTF">2013-04-16T11:11:23Z</dcterms:modified>
</cp:coreProperties>
</file>