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2" r:id="rId2"/>
    <p:sldId id="261" r:id="rId3"/>
    <p:sldId id="258" r:id="rId4"/>
    <p:sldId id="260" r:id="rId5"/>
    <p:sldId id="259" r:id="rId6"/>
    <p:sldId id="257" r:id="rId7"/>
    <p:sldId id="263" r:id="rId8"/>
    <p:sldId id="264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829E6-5E7D-4AB3-8F78-81B1759BE4E4}" type="datetimeFigureOut">
              <a:rPr lang="el-GR" smtClean="0"/>
              <a:pPr/>
              <a:t>8/2/2012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BEE5C-16AD-4695-AF8C-30BB828A059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829E6-5E7D-4AB3-8F78-81B1759BE4E4}" type="datetimeFigureOut">
              <a:rPr lang="el-GR" smtClean="0"/>
              <a:pPr/>
              <a:t>8/2/2012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BEE5C-16AD-4695-AF8C-30BB828A059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829E6-5E7D-4AB3-8F78-81B1759BE4E4}" type="datetimeFigureOut">
              <a:rPr lang="el-GR" smtClean="0"/>
              <a:pPr/>
              <a:t>8/2/2012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BEE5C-16AD-4695-AF8C-30BB828A059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829E6-5E7D-4AB3-8F78-81B1759BE4E4}" type="datetimeFigureOut">
              <a:rPr lang="el-GR" smtClean="0"/>
              <a:pPr/>
              <a:t>8/2/2012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BEE5C-16AD-4695-AF8C-30BB828A059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829E6-5E7D-4AB3-8F78-81B1759BE4E4}" type="datetimeFigureOut">
              <a:rPr lang="el-GR" smtClean="0"/>
              <a:pPr/>
              <a:t>8/2/2012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BEE5C-16AD-4695-AF8C-30BB828A059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829E6-5E7D-4AB3-8F78-81B1759BE4E4}" type="datetimeFigureOut">
              <a:rPr lang="el-GR" smtClean="0"/>
              <a:pPr/>
              <a:t>8/2/2012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BEE5C-16AD-4695-AF8C-30BB828A059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829E6-5E7D-4AB3-8F78-81B1759BE4E4}" type="datetimeFigureOut">
              <a:rPr lang="el-GR" smtClean="0"/>
              <a:pPr/>
              <a:t>8/2/2012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BEE5C-16AD-4695-AF8C-30BB828A059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829E6-5E7D-4AB3-8F78-81B1759BE4E4}" type="datetimeFigureOut">
              <a:rPr lang="el-GR" smtClean="0"/>
              <a:pPr/>
              <a:t>8/2/2012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BEE5C-16AD-4695-AF8C-30BB828A059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829E6-5E7D-4AB3-8F78-81B1759BE4E4}" type="datetimeFigureOut">
              <a:rPr lang="el-GR" smtClean="0"/>
              <a:pPr/>
              <a:t>8/2/2012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BEE5C-16AD-4695-AF8C-30BB828A059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829E6-5E7D-4AB3-8F78-81B1759BE4E4}" type="datetimeFigureOut">
              <a:rPr lang="el-GR" smtClean="0"/>
              <a:pPr/>
              <a:t>8/2/2012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BEE5C-16AD-4695-AF8C-30BB828A059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829E6-5E7D-4AB3-8F78-81B1759BE4E4}" type="datetimeFigureOut">
              <a:rPr lang="el-GR" smtClean="0"/>
              <a:pPr/>
              <a:t>8/2/2012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BEE5C-16AD-4695-AF8C-30BB828A059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829E6-5E7D-4AB3-8F78-81B1759BE4E4}" type="datetimeFigureOut">
              <a:rPr lang="el-GR" smtClean="0"/>
              <a:pPr/>
              <a:t>8/2/2012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BEE5C-16AD-4695-AF8C-30BB828A0595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428736"/>
          </a:xfrm>
          <a:solidFill>
            <a:schemeClr val="accent3">
              <a:lumMod val="50000"/>
            </a:schemeClr>
          </a:solidFill>
        </p:spPr>
        <p:txBody>
          <a:bodyPr/>
          <a:lstStyle/>
          <a:p>
            <a:r>
              <a:rPr lang="el-GR" b="1" dirty="0">
                <a:solidFill>
                  <a:schemeClr val="bg1"/>
                </a:solidFill>
              </a:rPr>
              <a:t>β</a:t>
            </a:r>
            <a:r>
              <a:rPr lang="el-GR" b="1" dirty="0" smtClean="0">
                <a:solidFill>
                  <a:schemeClr val="bg1"/>
                </a:solidFill>
              </a:rPr>
              <a:t>-ΜΕΣΟΓΕΙΑΚΗ ΑΝΑΙΜΙΑ</a:t>
            </a:r>
            <a:endParaRPr lang="el-GR" b="1" dirty="0">
              <a:solidFill>
                <a:schemeClr val="bg1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0" y="1643050"/>
            <a:ext cx="9144000" cy="4929222"/>
          </a:xfrm>
          <a:solidFill>
            <a:schemeClr val="accent3">
              <a:lumMod val="50000"/>
            </a:schemeClr>
          </a:solidFill>
        </p:spPr>
        <p:txBody>
          <a:bodyPr>
            <a:normAutofit/>
          </a:bodyPr>
          <a:lstStyle/>
          <a:p>
            <a:pPr algn="just"/>
            <a:endParaRPr lang="el-GR" dirty="0" smtClean="0">
              <a:solidFill>
                <a:schemeClr val="bg1"/>
              </a:solidFill>
            </a:endParaRPr>
          </a:p>
          <a:p>
            <a:pPr algn="just"/>
            <a:r>
              <a:rPr lang="el-GR" dirty="0" smtClean="0">
                <a:solidFill>
                  <a:schemeClr val="bg1"/>
                </a:solidFill>
              </a:rPr>
              <a:t>Είναι παθολογική κατάσταση που χαρακτηρίζεται από διαταραχή της σύνθεσης της φυσιολογικής αιμοσφαιρίνης  που προήλθε από γενετικά καθορισμένη ανωμαλία η οποία μεταβιβάζεται κληρονομικά.</a:t>
            </a:r>
            <a:endParaRPr lang="el-G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357297"/>
          </a:xfrm>
          <a:solidFill>
            <a:schemeClr val="accent3">
              <a:lumMod val="50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l-GR" b="1" dirty="0" smtClean="0"/>
              <a:t>β-ΜΕΣΟΓΕΙΑΚΗ ΑΝΑΙΜΑ</a:t>
            </a:r>
            <a:endParaRPr lang="el-GR" b="1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0" y="1571612"/>
            <a:ext cx="9144000" cy="5000660"/>
          </a:xfrm>
          <a:solidFill>
            <a:schemeClr val="accent3">
              <a:lumMod val="50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l-GR" dirty="0" smtClean="0">
                <a:solidFill>
                  <a:schemeClr val="bg1"/>
                </a:solidFill>
              </a:rPr>
              <a:t>ΕΤΕΡΟΖΥΓΗ β-ΜΕΣΟΓΕΙΑΚΗ ΑΝΑΙΜΙΑ</a:t>
            </a:r>
          </a:p>
          <a:p>
            <a:endParaRPr lang="el-GR" dirty="0"/>
          </a:p>
          <a:p>
            <a:r>
              <a:rPr lang="el-GR" dirty="0" smtClean="0"/>
              <a:t>μειωμένη παραγωγή β-αλυσίδων</a:t>
            </a:r>
          </a:p>
          <a:p>
            <a:endParaRPr lang="el-GR" dirty="0" smtClean="0"/>
          </a:p>
          <a:p>
            <a:r>
              <a:rPr lang="el-GR" dirty="0" smtClean="0">
                <a:solidFill>
                  <a:schemeClr val="bg1">
                    <a:lumMod val="95000"/>
                  </a:schemeClr>
                </a:solidFill>
              </a:rPr>
              <a:t>ΟΜΟΖΥΓΗ β-ΜΕΣΟΓΕΙΑΚΗ ΑΝΑΙΜΙΑ</a:t>
            </a:r>
          </a:p>
          <a:p>
            <a:endParaRPr lang="el-GR" dirty="0" smtClean="0"/>
          </a:p>
          <a:p>
            <a:r>
              <a:rPr lang="el-GR" dirty="0"/>
              <a:t>έ</a:t>
            </a:r>
            <a:r>
              <a:rPr lang="el-GR" dirty="0" smtClean="0"/>
              <a:t>λλειψη των β-αλυσίδων</a:t>
            </a:r>
          </a:p>
          <a:p>
            <a:endParaRPr lang="el-GR" dirty="0"/>
          </a:p>
        </p:txBody>
      </p:sp>
      <p:sp>
        <p:nvSpPr>
          <p:cNvPr id="4" name="3 - Βέλος προς τα κάτω"/>
          <p:cNvSpPr/>
          <p:nvPr/>
        </p:nvSpPr>
        <p:spPr>
          <a:xfrm>
            <a:off x="4214810" y="2143116"/>
            <a:ext cx="484632" cy="785818"/>
          </a:xfrm>
          <a:prstGeom prst="down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Βέλος προς τα κάτω"/>
          <p:cNvSpPr/>
          <p:nvPr/>
        </p:nvSpPr>
        <p:spPr>
          <a:xfrm>
            <a:off x="4214810" y="4429132"/>
            <a:ext cx="484632" cy="785818"/>
          </a:xfrm>
          <a:prstGeom prst="down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57298"/>
          </a:xfrm>
          <a:solidFill>
            <a:schemeClr val="accent3">
              <a:lumMod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l-GR" b="1" dirty="0" smtClean="0"/>
              <a:t>ΣΥΧΝΟΤΗΤΕΣ ΕΜΦΑΝΙΣΗΣ</a:t>
            </a:r>
            <a:endParaRPr lang="el-GR" b="1" dirty="0"/>
          </a:p>
        </p:txBody>
      </p:sp>
      <p:pic>
        <p:nvPicPr>
          <p:cNvPr id="1026" name="Picture 2" descr="C:\Users\evrika\Desktop\ΧΑΡΤΗΣ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357290" y="1428736"/>
            <a:ext cx="6286544" cy="52149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3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bg1"/>
                </a:solidFill>
              </a:rPr>
              <a:t>Η ΚΛΗΡΟΝΟΜΙΚ</a:t>
            </a:r>
            <a:r>
              <a:rPr lang="en-US" dirty="0" smtClean="0">
                <a:solidFill>
                  <a:schemeClr val="bg1"/>
                </a:solidFill>
              </a:rPr>
              <a:t>O</a:t>
            </a:r>
            <a:r>
              <a:rPr lang="el-GR" dirty="0" smtClean="0">
                <a:solidFill>
                  <a:schemeClr val="bg1"/>
                </a:solidFill>
              </a:rPr>
              <a:t>ΤΗΤΑ ΑΚΟΛΟΥΘΕΙ ΤΟΥΣ ΝΟΜΟΥΣ ΤΟΥ </a:t>
            </a:r>
            <a:r>
              <a:rPr lang="en-US" dirty="0" smtClean="0">
                <a:solidFill>
                  <a:schemeClr val="bg1"/>
                </a:solidFill>
              </a:rPr>
              <a:t>MENDEL…………….</a:t>
            </a:r>
            <a:endParaRPr lang="el-GR" dirty="0">
              <a:solidFill>
                <a:schemeClr val="bg1"/>
              </a:solidFill>
            </a:endParaRPr>
          </a:p>
        </p:txBody>
      </p:sp>
      <p:pic>
        <p:nvPicPr>
          <p:cNvPr id="2050" name="Picture 2" descr="C:\Users\evrika\Pictures\ΕΙΚΟΝΑ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512194" y="1600200"/>
            <a:ext cx="6119612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3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bg1"/>
                </a:solidFill>
              </a:rPr>
              <a:t>Η ΚΛΗΡΟΝΟΜΙΚΟΤΗΤΑ ΑΚΟΛΟΥΘΕΙ ΤΟΥΣ ΝΟΜΟΥΣ ΤΟΥ </a:t>
            </a:r>
            <a:r>
              <a:rPr lang="en-US" dirty="0" smtClean="0">
                <a:solidFill>
                  <a:schemeClr val="bg1"/>
                </a:solidFill>
              </a:rPr>
              <a:t>MENDEL</a:t>
            </a:r>
            <a:r>
              <a:rPr lang="el-GR" dirty="0" smtClean="0">
                <a:solidFill>
                  <a:schemeClr val="bg1"/>
                </a:solidFill>
              </a:rPr>
              <a:t>…………..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3074" name="Picture 2" descr="C:\Users\evrika\Pictures\ΕΙΚΟΝΑ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500174"/>
            <a:ext cx="7267580" cy="48777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14422"/>
          </a:xfrm>
          <a:solidFill>
            <a:schemeClr val="accent3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l-GR" sz="3600" b="1" dirty="0" smtClean="0">
                <a:solidFill>
                  <a:schemeClr val="bg1"/>
                </a:solidFill>
              </a:rPr>
              <a:t>ΠΡΟΛΗΨΗ ΑΠΟ ΤΗΝ ΜΕΣΟΓΕΙΑΚΗ ΑΝΑΙΜΙΑ</a:t>
            </a:r>
            <a:endParaRPr lang="el-GR" sz="3600" b="1" dirty="0">
              <a:solidFill>
                <a:schemeClr val="bg1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0" y="1357298"/>
            <a:ext cx="9144000" cy="5214974"/>
          </a:xfrm>
          <a:solidFill>
            <a:schemeClr val="accent3">
              <a:lumMod val="50000"/>
            </a:schemeClr>
          </a:solidFill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l-GR" dirty="0" smtClean="0">
                <a:solidFill>
                  <a:schemeClr val="bg1"/>
                </a:solidFill>
              </a:rPr>
              <a:t>ΒΑΣΙΖΕΤΑΙ ΣΤΗΝ ΕΝΗΜΕΡΩΣΗ ΚΑΙ ΠΡΟΣΠΑΘΕΙΑ ΑΝΕΥΡΕΣΗΣ ΤΩΝ ΕΤΕΡΟΖΥΓΩΤΩΝ</a:t>
            </a:r>
          </a:p>
          <a:p>
            <a:pPr algn="l">
              <a:buFont typeface="Arial" pitchFamily="34" charset="0"/>
              <a:buChar char="•"/>
            </a:pPr>
            <a:r>
              <a:rPr lang="el-GR" dirty="0" smtClean="0">
                <a:solidFill>
                  <a:schemeClr val="bg1"/>
                </a:solidFill>
              </a:rPr>
              <a:t>ΕΙΝΑΙ Η ΠΙΟ ΘΕΤΙΚΗ ΕΝΕΡΓΕΙΑ ΓΙΑ ΤΗΝ ΕΞΑΛΙΨΗ ΤΗΣ ΜΕΣΟΓΕΙΑΚΗΣ ΑΝΑΙΜΙΑΣ</a:t>
            </a:r>
          </a:p>
          <a:p>
            <a:pPr algn="l">
              <a:buFont typeface="Arial" pitchFamily="34" charset="0"/>
              <a:buChar char="•"/>
            </a:pPr>
            <a:r>
              <a:rPr lang="el-GR" dirty="0" smtClean="0">
                <a:solidFill>
                  <a:schemeClr val="bg1"/>
                </a:solidFill>
              </a:rPr>
              <a:t>ΠΡΟΓΑΜΙΑΙΟΣ ΕΛΕΓΧΟΣ ΜΕ ΣΚΟΠΟ ΤΗΝ ΑΝΕΥΡΕΣΗ ΚΑΙ ΕΝΗΜΕΡΩΣΗ ΤΩΝ ΕΤΕΡΟΖΥΓΩΤΩΝ</a:t>
            </a:r>
          </a:p>
          <a:p>
            <a:pPr algn="l">
              <a:buFont typeface="Arial" pitchFamily="34" charset="0"/>
              <a:buChar char="•"/>
            </a:pPr>
            <a:r>
              <a:rPr lang="el-GR" dirty="0" smtClean="0">
                <a:solidFill>
                  <a:schemeClr val="bg1"/>
                </a:solidFill>
              </a:rPr>
              <a:t>ΠΡΟΓΕΝΝΗΤΙΚΟΣ ΕΛΕΓΧΟΣ ΓΙΑ ΤΗΝ ΑΠΟΦΥΓΗ ΓΕΝΝΗΣΕΩΝ ΟΜΟΖΥΓΩΤΩΝ</a:t>
            </a:r>
            <a:endParaRPr lang="el-G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14422"/>
          </a:xfrm>
          <a:solidFill>
            <a:schemeClr val="accent3">
              <a:lumMod val="50000"/>
            </a:schemeClr>
          </a:solidFill>
        </p:spPr>
        <p:txBody>
          <a:bodyPr/>
          <a:lstStyle/>
          <a:p>
            <a:r>
              <a:rPr lang="el-GR" dirty="0" smtClean="0">
                <a:solidFill>
                  <a:schemeClr val="bg1"/>
                </a:solidFill>
              </a:rPr>
              <a:t>ΠΡΟΓΕΝΝΗΤΙΚΗ ΔΙΑΓΝΩΣΗ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0" y="1428736"/>
            <a:ext cx="9144000" cy="5143536"/>
          </a:xfrm>
          <a:solidFill>
            <a:schemeClr val="accent3">
              <a:lumMod val="50000"/>
            </a:schemeClr>
          </a:solidFill>
        </p:spPr>
        <p:txBody>
          <a:bodyPr/>
          <a:lstStyle/>
          <a:p>
            <a:pPr algn="l">
              <a:buFont typeface="Arial" pitchFamily="34" charset="0"/>
              <a:buChar char="•"/>
            </a:pPr>
            <a:endParaRPr lang="el-GR" dirty="0" smtClean="0">
              <a:solidFill>
                <a:schemeClr val="bg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l-GR" dirty="0" smtClean="0">
                <a:solidFill>
                  <a:schemeClr val="bg1"/>
                </a:solidFill>
              </a:rPr>
              <a:t>ΕΛΕΓΧΟ ΑΜΝΙΑΚΟΥ ΥΓΡΟΥ ΣΕ ΥΛΙΚΟ ΑΜΝΙΟΠΑΡΑΚΕΝΤΗΣΗΣ  (13</a:t>
            </a:r>
            <a:r>
              <a:rPr lang="el-GR" baseline="30000" dirty="0" smtClean="0">
                <a:solidFill>
                  <a:schemeClr val="bg1"/>
                </a:solidFill>
              </a:rPr>
              <a:t>η</a:t>
            </a:r>
            <a:r>
              <a:rPr lang="el-GR" dirty="0" smtClean="0">
                <a:solidFill>
                  <a:schemeClr val="bg1"/>
                </a:solidFill>
              </a:rPr>
              <a:t> -15</a:t>
            </a:r>
            <a:r>
              <a:rPr lang="el-GR" baseline="30000" dirty="0" smtClean="0">
                <a:solidFill>
                  <a:schemeClr val="bg1"/>
                </a:solidFill>
              </a:rPr>
              <a:t>η</a:t>
            </a:r>
            <a:r>
              <a:rPr lang="el-GR" dirty="0" smtClean="0">
                <a:solidFill>
                  <a:schemeClr val="bg1"/>
                </a:solidFill>
              </a:rPr>
              <a:t> εβδομάδα κύησης)</a:t>
            </a:r>
          </a:p>
          <a:p>
            <a:pPr algn="l">
              <a:buFont typeface="Arial" pitchFamily="34" charset="0"/>
              <a:buChar char="•"/>
            </a:pPr>
            <a:endParaRPr lang="el-GR" dirty="0">
              <a:solidFill>
                <a:schemeClr val="bg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l-GR" dirty="0" smtClean="0">
              <a:solidFill>
                <a:schemeClr val="bg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l-GR" dirty="0" smtClean="0">
                <a:solidFill>
                  <a:schemeClr val="bg1"/>
                </a:solidFill>
              </a:rPr>
              <a:t>ΛΗΨΗ ΕΜΒΡΥΙΚΟΥ ΑΙΜΑΤΟΣ ΑΠΟ ΤΟΝ ΠΛΑΚΟΥΝΤΑ (18</a:t>
            </a:r>
            <a:r>
              <a:rPr lang="el-GR" baseline="30000" dirty="0" smtClean="0">
                <a:solidFill>
                  <a:schemeClr val="bg1"/>
                </a:solidFill>
              </a:rPr>
              <a:t>η</a:t>
            </a:r>
            <a:r>
              <a:rPr lang="el-GR" dirty="0" smtClean="0">
                <a:solidFill>
                  <a:schemeClr val="bg1"/>
                </a:solidFill>
              </a:rPr>
              <a:t> -20</a:t>
            </a:r>
            <a:r>
              <a:rPr lang="el-GR" baseline="30000" dirty="0" smtClean="0">
                <a:solidFill>
                  <a:schemeClr val="bg1"/>
                </a:solidFill>
              </a:rPr>
              <a:t>η</a:t>
            </a:r>
            <a:r>
              <a:rPr lang="el-GR" dirty="0" smtClean="0">
                <a:solidFill>
                  <a:schemeClr val="bg1"/>
                </a:solidFill>
              </a:rPr>
              <a:t> εβδομάδα κύησης)</a:t>
            </a:r>
            <a:endParaRPr lang="el-G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accent3">
              <a:lumMod val="50000"/>
            </a:schemeClr>
          </a:solidFill>
        </p:spPr>
        <p:txBody>
          <a:bodyPr/>
          <a:lstStyle/>
          <a:p>
            <a:r>
              <a:rPr lang="el-GR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ΕΥΧΑΡΙΣΤΩ</a:t>
            </a:r>
            <a:endParaRPr lang="el-GR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Ζωντάνι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407</TotalTime>
  <Words>129</Words>
  <Application>Microsoft Office PowerPoint</Application>
  <PresentationFormat>Προβολή στην οθόνη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Θέμα του Office</vt:lpstr>
      <vt:lpstr>β-ΜΕΣΟΓΕΙΑΚΗ ΑΝΑΙΜΙΑ</vt:lpstr>
      <vt:lpstr>β-ΜΕΣΟΓΕΙΑΚΗ ΑΝΑΙΜΑ</vt:lpstr>
      <vt:lpstr>ΣΥΧΝΟΤΗΤΕΣ ΕΜΦΑΝΙΣΗΣ</vt:lpstr>
      <vt:lpstr>Η ΚΛΗΡΟΝΟΜΙΚOΤΗΤΑ ΑΚΟΛΟΥΘΕΙ ΤΟΥΣ ΝΟΜΟΥΣ ΤΟΥ MENDEL…………….</vt:lpstr>
      <vt:lpstr>Η ΚΛΗΡΟΝΟΜΙΚΟΤΗΤΑ ΑΚΟΛΟΥΘΕΙ ΤΟΥΣ ΝΟΜΟΥΣ ΤΟΥ MENDEL…………..</vt:lpstr>
      <vt:lpstr>ΠΡΟΛΗΨΗ ΑΠΟ ΤΗΝ ΜΕΣΟΓΕΙΑΚΗ ΑΝΑΙΜΙΑ</vt:lpstr>
      <vt:lpstr>ΠΡΟΓΕΝΝΗΤΙΚΗ ΔΙΑΓΝΩΣΗ</vt:lpstr>
      <vt:lpstr>ΕΥΧΑΡΙΣΤΩ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ΜΕΣΟΓΕΙΑΚΗ ΑΝΑΙΜΙΑ</dc:title>
  <dc:creator>evrika</dc:creator>
  <cp:lastModifiedBy>evrika</cp:lastModifiedBy>
  <cp:revision>31</cp:revision>
  <dcterms:created xsi:type="dcterms:W3CDTF">2012-02-07T10:11:25Z</dcterms:created>
  <dcterms:modified xsi:type="dcterms:W3CDTF">2012-02-08T08:13:30Z</dcterms:modified>
</cp:coreProperties>
</file>