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8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EC54-D999-48BC-A087-6952584FC5BC}" type="datetimeFigureOut">
              <a:rPr lang="el-GR" smtClean="0"/>
              <a:pPr/>
              <a:t>4/4/2012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8C3F-A238-43E9-80BB-AD4D80EBC9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9716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600" dirty="0" smtClean="0"/>
              <a:t>Πληθυσμός</a:t>
            </a:r>
          </a:p>
          <a:p>
            <a:pPr algn="just"/>
            <a:r>
              <a:rPr lang="el-GR" sz="2600" b="1" u="sng" dirty="0" smtClean="0"/>
              <a:t>Οικονομικά μη ενεργός πληθυσμός</a:t>
            </a:r>
            <a:r>
              <a:rPr lang="el-GR" sz="2600" dirty="0" smtClean="0"/>
              <a:t>: Παιδιά, ηλικιωμένοι, ανάπηροι, στρατιώτες, τεμπέληδες – άεργοι, φοιτητές κ.ά..</a:t>
            </a:r>
          </a:p>
          <a:p>
            <a:pPr algn="just"/>
            <a:r>
              <a:rPr lang="el-GR" sz="2600" b="1" u="sng" dirty="0" smtClean="0"/>
              <a:t>Οικονομικά ενεργός πληθυσμός ή</a:t>
            </a:r>
            <a:r>
              <a:rPr lang="en-US" sz="2600" b="1" u="sng" dirty="0" smtClean="0"/>
              <a:t> </a:t>
            </a:r>
            <a:r>
              <a:rPr lang="el-GR" sz="2600" b="1" u="sng" dirty="0" smtClean="0"/>
              <a:t>Εργατικό δυναμικό</a:t>
            </a:r>
            <a:r>
              <a:rPr lang="el-GR" sz="2600" dirty="0" smtClean="0"/>
              <a:t>: Το σύνολο των ατόμων που </a:t>
            </a:r>
            <a:r>
              <a:rPr lang="el-GR" sz="2600" u="sng" dirty="0" smtClean="0"/>
              <a:t>μπορούν και θέλουν </a:t>
            </a:r>
            <a:r>
              <a:rPr lang="el-GR" sz="2600" dirty="0" smtClean="0"/>
              <a:t>να εργαστούν σε μια χώρα (Απασχολούμενοι &amp; άνεργοι).</a:t>
            </a:r>
            <a:endParaRPr lang="el-GR" sz="2600" b="1" dirty="0" smtClean="0"/>
          </a:p>
          <a:p>
            <a:pPr lvl="1" algn="just"/>
            <a:r>
              <a:rPr lang="el-GR" sz="2600" b="1" u="sng" dirty="0" smtClean="0"/>
              <a:t>Απασχολούμενοι</a:t>
            </a:r>
            <a:r>
              <a:rPr lang="el-GR" sz="2600" dirty="0" smtClean="0"/>
              <a:t>: Όσοι έχουν οποιαδήποτε απασχόληση, έστω και λίγων ωρών ημερησίως, έστω και μη </a:t>
            </a:r>
            <a:r>
              <a:rPr lang="el-GR" sz="2600" dirty="0" err="1" smtClean="0"/>
              <a:t>αμοιβόμενη</a:t>
            </a:r>
            <a:r>
              <a:rPr lang="el-GR" sz="2600" dirty="0" smtClean="0"/>
              <a:t> σε επιχείρηση συγγενούς.</a:t>
            </a:r>
          </a:p>
          <a:p>
            <a:pPr lvl="1" algn="just"/>
            <a:r>
              <a:rPr lang="el-GR" sz="2600" b="1" u="sng" dirty="0" smtClean="0"/>
              <a:t>Άνεργοι</a:t>
            </a:r>
            <a:r>
              <a:rPr lang="el-GR" sz="2600" dirty="0" smtClean="0"/>
              <a:t>: Όσοι θέλουν να απασχοληθούν, με τις οικονομικές και άλλες συνθήκες της αγοράς,  και κάνουν σχετικές ενέργειες, αλλά δεν βρίσκουν εργασία.</a:t>
            </a:r>
          </a:p>
          <a:p>
            <a:pPr algn="just"/>
            <a:endParaRPr lang="el-GR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/>
          <a:lstStyle/>
          <a:p>
            <a:r>
              <a:rPr lang="el-GR" dirty="0" smtClean="0"/>
              <a:t>Πληθυσμός</a:t>
            </a:r>
            <a:endParaRPr lang="el-G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833516"/>
            <a:ext cx="4929222" cy="574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14282" y="592933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Πηγή: Ελληνική Στατιστική Αρχή</a:t>
            </a:r>
          </a:p>
          <a:p>
            <a:r>
              <a:rPr lang="el-GR" dirty="0" smtClean="0"/>
              <a:t>Ελλάδα, Νοέμβριος 2011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Ποσοστό ανεργίας (κατά φύλλο &amp; στους νέους) Ελλάδα, Νοέμβριος 2011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445740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5000628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Πηγή: Ελληνική Στατιστική Αρχή</a:t>
            </a:r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928934"/>
            <a:ext cx="392359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Ανεργία στην Ελλάδα, Νοέμβριος 2011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02" y="1750951"/>
            <a:ext cx="4715388" cy="469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948" y="2285992"/>
            <a:ext cx="41625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5000596" y="621508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Πηγή: Ελληνική Στατιστική Αρχή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l-GR" b="1" dirty="0" smtClean="0"/>
              <a:t>Είδη Ανεργίας</a:t>
            </a:r>
            <a:endParaRPr lang="el-GR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l-GR" b="1" u="sng" dirty="0" smtClean="0"/>
              <a:t>Ανεργία τριβής</a:t>
            </a:r>
            <a:r>
              <a:rPr lang="el-GR" dirty="0" smtClean="0"/>
              <a:t>: Όταν κάποια άτομα αλλάζουν δουλειά και στο μεταξύ μεσολαβεί ένα σύντομο χρονικό διάστημα ανεργίας.</a:t>
            </a:r>
          </a:p>
          <a:p>
            <a:pPr algn="just">
              <a:spcAft>
                <a:spcPts val="600"/>
              </a:spcAft>
            </a:pPr>
            <a:r>
              <a:rPr lang="el-GR" b="1" u="sng" dirty="0" smtClean="0"/>
              <a:t>Εποχική</a:t>
            </a:r>
            <a:r>
              <a:rPr lang="el-GR" dirty="0" smtClean="0"/>
              <a:t>: Ανεργία για συγκεκριμένη εποχή-περίοδο κάθε χρόνο. Προκαλείται από τον εποχικό χαρακτήρα ορισμένων εργασιών.</a:t>
            </a:r>
          </a:p>
          <a:p>
            <a:pPr algn="just">
              <a:spcAft>
                <a:spcPts val="600"/>
              </a:spcAft>
            </a:pPr>
            <a:r>
              <a:rPr lang="el-GR" b="1" u="sng" dirty="0" smtClean="0"/>
              <a:t>Ανεπαρκούς ζήτησης ή κυκλική</a:t>
            </a:r>
            <a:r>
              <a:rPr lang="el-GR" dirty="0" smtClean="0"/>
              <a:t>: Οφείλεται στο ότι δεν υπάρχει επαρκής ζήτηση για ένα προϊόν στην οικονομία.</a:t>
            </a:r>
          </a:p>
          <a:p>
            <a:pPr algn="just">
              <a:spcAft>
                <a:spcPts val="600"/>
              </a:spcAft>
            </a:pPr>
            <a:r>
              <a:rPr lang="el-GR" b="1" u="sng" dirty="0" smtClean="0"/>
              <a:t>Διαρθρωτική</a:t>
            </a:r>
            <a:r>
              <a:rPr lang="el-GR" dirty="0" smtClean="0"/>
              <a:t>: Παρουσιάζεται όταν η διάρθρωση της προσφοράς εργασίας δεν αντιστοιχεί με τη διάρθρωση της ζήτησης για εργασία.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l-GR" b="1" dirty="0" smtClean="0"/>
              <a:t>Συνέπειες της Ανεργίας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b="1" dirty="0" smtClean="0"/>
              <a:t>Οικονομικές</a:t>
            </a:r>
            <a:r>
              <a:rPr lang="el-GR" dirty="0" smtClean="0"/>
              <a:t>:</a:t>
            </a:r>
          </a:p>
          <a:p>
            <a:pPr algn="just"/>
            <a:r>
              <a:rPr lang="el-GR" dirty="0" smtClean="0"/>
              <a:t>απώλεια παραγωγικών δυνάμεων</a:t>
            </a:r>
          </a:p>
          <a:p>
            <a:pPr algn="just"/>
            <a:r>
              <a:rPr lang="el-GR" dirty="0" smtClean="0"/>
              <a:t>Απώλεια εισοδήματος</a:t>
            </a:r>
          </a:p>
          <a:p>
            <a:pPr algn="just"/>
            <a:r>
              <a:rPr lang="el-GR" dirty="0" smtClean="0"/>
              <a:t>Επιβάρυνση του κρατικού προϋπολογισμού</a:t>
            </a:r>
          </a:p>
          <a:p>
            <a:pPr algn="just">
              <a:buNone/>
            </a:pPr>
            <a:endParaRPr lang="el-GR" b="1" dirty="0" smtClean="0"/>
          </a:p>
          <a:p>
            <a:pPr algn="just">
              <a:buNone/>
            </a:pPr>
            <a:r>
              <a:rPr lang="el-GR" b="1" dirty="0" smtClean="0"/>
              <a:t>Κοινωνικές</a:t>
            </a:r>
            <a:r>
              <a:rPr lang="el-GR" dirty="0" smtClean="0"/>
              <a:t>:</a:t>
            </a:r>
          </a:p>
          <a:p>
            <a:pPr algn="just"/>
            <a:r>
              <a:rPr lang="el-GR" dirty="0" smtClean="0"/>
              <a:t>Μειώνεται η κοινωνική θέση του ανέργου</a:t>
            </a:r>
          </a:p>
          <a:p>
            <a:pPr algn="just"/>
            <a:r>
              <a:rPr lang="el-GR" dirty="0" smtClean="0"/>
              <a:t>Δημιουργεί προβλήματα (αυτοσεβασμού, οικογενειακών τριβών, εγκληματικότητα κ.λπ.)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239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Πληθυσμός</vt:lpstr>
      <vt:lpstr>Ποσοστό ανεργίας (κατά φύλλο &amp; στους νέους) Ελλάδα, Νοέμβριος 2011</vt:lpstr>
      <vt:lpstr>Ανεργία στην Ελλάδα, Νοέμβριος 2011</vt:lpstr>
      <vt:lpstr>Είδη Ανεργίας</vt:lpstr>
      <vt:lpstr>Συνέπειες της Ανεργίας</vt:lpstr>
    </vt:vector>
  </TitlesOfParts>
  <Company>KPN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KPN</dc:creator>
  <cp:lastModifiedBy>KPN</cp:lastModifiedBy>
  <cp:revision>57</cp:revision>
  <dcterms:created xsi:type="dcterms:W3CDTF">2012-03-17T18:21:00Z</dcterms:created>
  <dcterms:modified xsi:type="dcterms:W3CDTF">2012-04-04T10:04:35Z</dcterms:modified>
</cp:coreProperties>
</file>