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8"/>
  </p:notesMasterIdLst>
  <p:handoutMasterIdLst>
    <p:handoutMasterId r:id="rId29"/>
  </p:handoutMasterIdLst>
  <p:sldIdLst>
    <p:sldId id="257" r:id="rId2"/>
    <p:sldId id="266" r:id="rId3"/>
    <p:sldId id="295" r:id="rId4"/>
    <p:sldId id="269" r:id="rId5"/>
    <p:sldId id="270" r:id="rId6"/>
    <p:sldId id="271" r:id="rId7"/>
    <p:sldId id="272" r:id="rId8"/>
    <p:sldId id="273" r:id="rId9"/>
    <p:sldId id="274" r:id="rId10"/>
    <p:sldId id="294" r:id="rId11"/>
    <p:sldId id="275" r:id="rId12"/>
    <p:sldId id="278" r:id="rId13"/>
    <p:sldId id="279" r:id="rId14"/>
    <p:sldId id="280" r:id="rId15"/>
    <p:sldId id="281" r:id="rId16"/>
    <p:sldId id="282" r:id="rId17"/>
    <p:sldId id="283" r:id="rId18"/>
    <p:sldId id="284" r:id="rId19"/>
    <p:sldId id="285" r:id="rId20"/>
    <p:sldId id="286" r:id="rId21"/>
    <p:sldId id="287" r:id="rId22"/>
    <p:sldId id="288" r:id="rId23"/>
    <p:sldId id="290" r:id="rId24"/>
    <p:sldId id="291" r:id="rId25"/>
    <p:sldId id="292" r:id="rId26"/>
    <p:sldId id="293"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7" autoAdjust="0"/>
  </p:normalViewPr>
  <p:slideViewPr>
    <p:cSldViewPr>
      <p:cViewPr varScale="1">
        <p:scale>
          <a:sx n="75" d="100"/>
          <a:sy n="75" d="100"/>
        </p:scale>
        <p:origin x="-102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C68DCC-1CCC-49B5-8299-ABFA5821DC96}" type="datetimeFigureOut">
              <a:rPr lang="el-GR" smtClean="0"/>
              <a:pPr/>
              <a:t>27/2/2010</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CCF6A1-4772-4F32-9297-7495C14EAB5F}"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60BEEE-BA03-4744-AB95-2CB5351D7930}" type="datetimeFigureOut">
              <a:rPr lang="el-GR" smtClean="0"/>
              <a:pPr/>
              <a:t>27/2/2010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16D677-12CA-42CB-B6C4-049818ADAC47}"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816D677-12CA-42CB-B6C4-049818ADAC47}" type="slidenum">
              <a:rPr lang="el-GR" smtClean="0"/>
              <a:pPr/>
              <a:t>15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95BC700E-D8F4-4BD5-B89E-5CA0825AE9D6}" type="datetimeFigureOut">
              <a:rPr lang="el-GR" smtClean="0"/>
              <a:pPr/>
              <a:t>27/2/2010</a:t>
            </a:fld>
            <a:endParaRPr lang="el-GR"/>
          </a:p>
        </p:txBody>
      </p:sp>
      <p:sp>
        <p:nvSpPr>
          <p:cNvPr id="16" name="15 - Θέση αριθμού διαφάνειας"/>
          <p:cNvSpPr>
            <a:spLocks noGrp="1"/>
          </p:cNvSpPr>
          <p:nvPr>
            <p:ph type="sldNum" sz="quarter" idx="11"/>
          </p:nvPr>
        </p:nvSpPr>
        <p:spPr/>
        <p:txBody>
          <a:bodyPr/>
          <a:lstStyle/>
          <a:p>
            <a:fld id="{B07D13B0-318F-4E4D-9489-0B353E0A75CD}"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5BC700E-D8F4-4BD5-B89E-5CA0825AE9D6}" type="datetimeFigureOut">
              <a:rPr lang="el-GR" smtClean="0"/>
              <a:pPr/>
              <a:t>27/2/2010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7D13B0-318F-4E4D-9489-0B353E0A75C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5BC700E-D8F4-4BD5-B89E-5CA0825AE9D6}" type="datetimeFigureOut">
              <a:rPr lang="el-GR" smtClean="0"/>
              <a:pPr/>
              <a:t>27/2/2010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7D13B0-318F-4E4D-9489-0B353E0A75C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95BC700E-D8F4-4BD5-B89E-5CA0825AE9D6}" type="datetimeFigureOut">
              <a:rPr lang="el-GR" smtClean="0"/>
              <a:pPr/>
              <a:t>27/2/2010</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B07D13B0-318F-4E4D-9489-0B353E0A75CD}"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95BC700E-D8F4-4BD5-B89E-5CA0825AE9D6}" type="datetimeFigureOut">
              <a:rPr lang="el-GR" smtClean="0"/>
              <a:pPr/>
              <a:t>27/2/2010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7D13B0-318F-4E4D-9489-0B353E0A75CD}"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95BC700E-D8F4-4BD5-B89E-5CA0825AE9D6}" type="datetimeFigureOut">
              <a:rPr lang="el-GR" smtClean="0"/>
              <a:pPr/>
              <a:t>27/2/2010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7D13B0-318F-4E4D-9489-0B353E0A75CD}"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B07D13B0-318F-4E4D-9489-0B353E0A75CD}"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95BC700E-D8F4-4BD5-B89E-5CA0825AE9D6}" type="datetimeFigureOut">
              <a:rPr lang="el-GR" smtClean="0"/>
              <a:pPr/>
              <a:t>27/2/2010</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95BC700E-D8F4-4BD5-B89E-5CA0825AE9D6}" type="datetimeFigureOut">
              <a:rPr lang="el-GR" smtClean="0"/>
              <a:pPr/>
              <a:t>27/2/2010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07D13B0-318F-4E4D-9489-0B353E0A75CD}"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5BC700E-D8F4-4BD5-B89E-5CA0825AE9D6}" type="datetimeFigureOut">
              <a:rPr lang="el-GR" smtClean="0"/>
              <a:pPr/>
              <a:t>27/2/2010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07D13B0-318F-4E4D-9489-0B353E0A75C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95BC700E-D8F4-4BD5-B89E-5CA0825AE9D6}" type="datetimeFigureOut">
              <a:rPr lang="el-GR" smtClean="0"/>
              <a:pPr/>
              <a:t>27/2/2010</a:t>
            </a:fld>
            <a:endParaRPr lang="el-GR"/>
          </a:p>
        </p:txBody>
      </p:sp>
      <p:sp>
        <p:nvSpPr>
          <p:cNvPr id="9" name="8 - Θέση αριθμού διαφάνειας"/>
          <p:cNvSpPr>
            <a:spLocks noGrp="1"/>
          </p:cNvSpPr>
          <p:nvPr>
            <p:ph type="sldNum" sz="quarter" idx="15"/>
          </p:nvPr>
        </p:nvSpPr>
        <p:spPr/>
        <p:txBody>
          <a:bodyPr/>
          <a:lstStyle/>
          <a:p>
            <a:fld id="{B07D13B0-318F-4E4D-9489-0B353E0A75CD}"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95BC700E-D8F4-4BD5-B89E-5CA0825AE9D6}" type="datetimeFigureOut">
              <a:rPr lang="el-GR" smtClean="0"/>
              <a:pPr/>
              <a:t>27/2/2010</a:t>
            </a:fld>
            <a:endParaRPr lang="el-GR"/>
          </a:p>
        </p:txBody>
      </p:sp>
      <p:sp>
        <p:nvSpPr>
          <p:cNvPr id="9" name="8 - Θέση αριθμού διαφάνειας"/>
          <p:cNvSpPr>
            <a:spLocks noGrp="1"/>
          </p:cNvSpPr>
          <p:nvPr>
            <p:ph type="sldNum" sz="quarter" idx="11"/>
          </p:nvPr>
        </p:nvSpPr>
        <p:spPr/>
        <p:txBody>
          <a:bodyPr/>
          <a:lstStyle/>
          <a:p>
            <a:fld id="{B07D13B0-318F-4E4D-9489-0B353E0A75CD}"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5BC700E-D8F4-4BD5-B89E-5CA0825AE9D6}" type="datetimeFigureOut">
              <a:rPr lang="el-GR" smtClean="0"/>
              <a:pPr/>
              <a:t>27/2/2010</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07D13B0-318F-4E4D-9489-0B353E0A75CD}"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1571612"/>
            <a:ext cx="8229600" cy="2928958"/>
          </a:xfrm>
        </p:spPr>
        <p:txBody>
          <a:bodyPr>
            <a:normAutofit/>
          </a:bodyPr>
          <a:lstStyle/>
          <a:p>
            <a:pPr algn="ctr"/>
            <a:r>
              <a:rPr lang="el-GR" sz="4400" b="1" i="1" u="sng" dirty="0" smtClean="0">
                <a:solidFill>
                  <a:schemeClr val="accent4">
                    <a:lumMod val="75000"/>
                  </a:schemeClr>
                </a:solidFill>
              </a:rPr>
              <a:t>ΕΥΡΩΠΑΙΚΟ ΘΕΣΜΙΚΟ ΠΛΑΙΣΙΟ ΓΙΑ ΤΑ </a:t>
            </a:r>
            <a:br>
              <a:rPr lang="el-GR" sz="4400" b="1" i="1" u="sng" dirty="0" smtClean="0">
                <a:solidFill>
                  <a:schemeClr val="accent4">
                    <a:lumMod val="75000"/>
                  </a:schemeClr>
                </a:solidFill>
              </a:rPr>
            </a:br>
            <a:r>
              <a:rPr lang="el-GR" sz="4400" b="1" i="1" u="sng" dirty="0" smtClean="0">
                <a:solidFill>
                  <a:schemeClr val="accent4">
                    <a:lumMod val="75000"/>
                  </a:schemeClr>
                </a:solidFill>
              </a:rPr>
              <a:t>ΔΙΚΑΙΩΜΑΤΑ</a:t>
            </a:r>
            <a:br>
              <a:rPr lang="el-GR" sz="4400" b="1" i="1" u="sng" dirty="0" smtClean="0">
                <a:solidFill>
                  <a:schemeClr val="accent4">
                    <a:lumMod val="75000"/>
                  </a:schemeClr>
                </a:solidFill>
              </a:rPr>
            </a:br>
            <a:r>
              <a:rPr lang="el-GR" sz="4400" b="1" i="1" u="sng" dirty="0" smtClean="0">
                <a:solidFill>
                  <a:schemeClr val="accent4">
                    <a:lumMod val="75000"/>
                  </a:schemeClr>
                </a:solidFill>
              </a:rPr>
              <a:t>ΤΩΝ ΚΑΡΚΙΝΟΠΑΘΩΝ</a:t>
            </a:r>
            <a:endParaRPr lang="el-GR" b="1" i="1" u="sng" dirty="0">
              <a:solidFill>
                <a:schemeClr val="accent4">
                  <a:lumMod val="75000"/>
                </a:schemeClr>
              </a:solidFill>
            </a:endParaRPr>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pPr algn="just"/>
            <a:r>
              <a:rPr lang="el-GR" dirty="0" smtClean="0"/>
              <a:t>Σε έρευνα της ομάδος </a:t>
            </a:r>
            <a:r>
              <a:rPr lang="en-US" dirty="0" smtClean="0"/>
              <a:t>Moses Task force </a:t>
            </a:r>
            <a:r>
              <a:rPr lang="el-GR" dirty="0" smtClean="0"/>
              <a:t>της </a:t>
            </a:r>
            <a:r>
              <a:rPr lang="en-US" dirty="0" smtClean="0"/>
              <a:t>ESMO</a:t>
            </a:r>
            <a:r>
              <a:rPr lang="el-GR" dirty="0" smtClean="0"/>
              <a:t> διαπιστώθηκαν σημαντικές διαφορές μεταξύ των ευρωπαϊκών κρατών όσον αφορά την προσφορά και διαθεσιμότητα των ογκολογικών θεραπειών και ειδικών </a:t>
            </a:r>
            <a:r>
              <a:rPr lang="el-GR" b="1" i="1" u="sng" dirty="0" smtClean="0"/>
              <a:t>Ειδικότερα</a:t>
            </a:r>
            <a:r>
              <a:rPr lang="el-GR" dirty="0" smtClean="0"/>
              <a:t>: στην πρόσβαση σε </a:t>
            </a:r>
            <a:r>
              <a:rPr lang="el-GR" dirty="0" err="1" smtClean="0"/>
              <a:t>αντινεοπλασματικές</a:t>
            </a:r>
            <a:r>
              <a:rPr lang="el-GR" dirty="0" smtClean="0"/>
              <a:t> θεραπείες, στην χειρουργική αντιμετώπιση, ακτινοθεραπεία και στο βασικό δικαίωμα των ασθενών να λαμβάνουν πληροφορίες για την θεραπεία τους.</a:t>
            </a:r>
          </a:p>
          <a:p>
            <a:pPr algn="just"/>
            <a:r>
              <a:rPr lang="el-GR" dirty="0" smtClean="0"/>
              <a:t>Αγγλία, Ιρλανδία, Δανία: μικροί αριθμοί ειδικών ανά 1.000.000 κατοίκους</a:t>
            </a:r>
          </a:p>
          <a:p>
            <a:pPr algn="just"/>
            <a:r>
              <a:rPr lang="el-GR" dirty="0" smtClean="0"/>
              <a:t>Σε πολλές χώρες η κλινική ογκολογία δεν είναι ακόμη αναγνωρισμένη σαν ξεχωριστή ειδικότητα ( μόνο στο 35% των ευρωπαϊκών χωρών η χορήγηση </a:t>
            </a:r>
            <a:r>
              <a:rPr lang="el-GR" dirty="0" err="1" smtClean="0"/>
              <a:t>αντινεοπλασματικής</a:t>
            </a:r>
            <a:r>
              <a:rPr lang="el-GR" dirty="0" smtClean="0"/>
              <a:t> θεραπείας γίνεται από μια μόνο ειδικότητα)</a:t>
            </a:r>
            <a:endParaRPr lang="el-GR" dirty="0"/>
          </a:p>
        </p:txBody>
      </p:sp>
      <p:sp>
        <p:nvSpPr>
          <p:cNvPr id="3" name="2 - Τίτλος"/>
          <p:cNvSpPr>
            <a:spLocks noGrp="1"/>
          </p:cNvSpPr>
          <p:nvPr>
            <p:ph type="title"/>
          </p:nvPr>
        </p:nvSpPr>
        <p:spPr/>
        <p:txBody>
          <a:bodyPr>
            <a:normAutofit/>
          </a:bodyPr>
          <a:lstStyle/>
          <a:p>
            <a:pPr algn="ctr"/>
            <a:r>
              <a:rPr lang="el-GR" sz="3200" dirty="0" smtClean="0">
                <a:solidFill>
                  <a:schemeClr val="accent4">
                    <a:lumMod val="75000"/>
                  </a:schemeClr>
                </a:solidFill>
              </a:rPr>
              <a:t>ΠΡΟΒΛΗΜΑΤΑ ΣΤΗΝ ΕΥΡΩΠΗ ΠΟΥ ΣΧΕΤΙΖΟΝΤΑΙ ΜΕ ΤΟΝ ΚΑΡΚΙΝΟ</a:t>
            </a:r>
            <a:endParaRPr lang="el-GR" sz="3200" dirty="0">
              <a:solidFill>
                <a:schemeClr val="accent4">
                  <a:lumMod val="75000"/>
                </a:schemeClr>
              </a:solidFill>
            </a:endParaRPr>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r>
              <a:rPr lang="el-GR" dirty="0" smtClean="0"/>
              <a:t>Ανώμαλη ανάπτυξη των κυττάρων με αποτέλεσμα την δημιουργία όγκων σε διάφορα σημεία του σώματος, η υπερβολική, χωρίς προγραμματισμό ανάπτυξη κυττάρων του οργανισμού που ήταν φυσιολογικά μέχρι την στιγμή της έναρξης της διαδικασίας καρκινογένεσης, ασθένεια των κυττάρων</a:t>
            </a:r>
          </a:p>
          <a:p>
            <a:r>
              <a:rPr lang="el-GR" dirty="0" smtClean="0"/>
              <a:t>Ο Ιπποκράτης παρομοίασε τον όγκο που προκαλεί ο καρκίνος με την εικόνα του κάβουρα </a:t>
            </a:r>
          </a:p>
          <a:p>
            <a:r>
              <a:rPr lang="el-GR" dirty="0" smtClean="0"/>
              <a:t>Στην αρχαία Αίγυπτο σε μούμιες βρέθηκε ένας τύπος καρκίνου των οστών, το οστεοσάρκωμα σε οστά κεφαλής και αυχένα/ σε πάπυρο του 1600 </a:t>
            </a:r>
            <a:r>
              <a:rPr lang="el-GR" dirty="0" err="1" smtClean="0"/>
              <a:t>π.Χ</a:t>
            </a:r>
            <a:r>
              <a:rPr lang="el-GR" dirty="0" smtClean="0"/>
              <a:t> </a:t>
            </a:r>
          </a:p>
          <a:p>
            <a:r>
              <a:rPr lang="el-GR" dirty="0" smtClean="0"/>
              <a:t>Στην ουρά δεινοσαύρου</a:t>
            </a:r>
          </a:p>
          <a:p>
            <a:r>
              <a:rPr lang="el-GR" dirty="0" smtClean="0"/>
              <a:t>Η αυτοκράτειρα Θεοδώρα έπασχε από καρκίνο του μαστού</a:t>
            </a:r>
          </a:p>
          <a:p>
            <a:r>
              <a:rPr lang="el-GR" dirty="0" smtClean="0"/>
              <a:t>19</a:t>
            </a:r>
            <a:r>
              <a:rPr lang="el-GR" baseline="30000" dirty="0" smtClean="0"/>
              <a:t>ος</a:t>
            </a:r>
            <a:r>
              <a:rPr lang="el-GR" dirty="0" smtClean="0"/>
              <a:t> αιώνας: επιστημονική ογκολογία- </a:t>
            </a:r>
            <a:r>
              <a:rPr lang="en-US" dirty="0" smtClean="0"/>
              <a:t>Rudolf </a:t>
            </a:r>
            <a:r>
              <a:rPr lang="en-US" dirty="0" err="1" smtClean="0"/>
              <a:t>Wirchow</a:t>
            </a:r>
            <a:endParaRPr lang="el-GR" dirty="0" smtClean="0"/>
          </a:p>
          <a:p>
            <a:r>
              <a:rPr lang="el-GR" dirty="0" smtClean="0"/>
              <a:t>Πάνω από 200 είδη. Διακρίνονται σε καλοήθη και κακοήθη</a:t>
            </a:r>
          </a:p>
          <a:p>
            <a:r>
              <a:rPr lang="el-GR" dirty="0" smtClean="0"/>
              <a:t>Οι πιο συνηθισμένες μορφές καρκίνου: πνεύμονα, εντέρου, ήπατος, ωοθηκών, ουροδόχου κύστεως, στομάχου, οισοφάγου, μήτρας, δέρματος, εγκεφάλου, μαστού, νεφρού, προστάτη, οστών, λευχαιμία, μελάνωμα, μυελού των οστών, παγκρέατος, λάρυγγα, όρχεων, </a:t>
            </a:r>
            <a:r>
              <a:rPr lang="el-GR" dirty="0" err="1" smtClean="0"/>
              <a:t>θυροειδούς</a:t>
            </a:r>
            <a:r>
              <a:rPr lang="el-GR" dirty="0" smtClean="0"/>
              <a:t>, λεμφώματα</a:t>
            </a:r>
          </a:p>
        </p:txBody>
      </p:sp>
      <p:sp>
        <p:nvSpPr>
          <p:cNvPr id="3" name="2 - Τίτλος"/>
          <p:cNvSpPr>
            <a:spLocks noGrp="1"/>
          </p:cNvSpPr>
          <p:nvPr>
            <p:ph type="title"/>
          </p:nvPr>
        </p:nvSpPr>
        <p:spPr/>
        <p:txBody>
          <a:bodyPr>
            <a:normAutofit/>
          </a:bodyPr>
          <a:lstStyle/>
          <a:p>
            <a:pPr algn="ctr"/>
            <a:r>
              <a:rPr lang="el-GR" sz="3200" dirty="0" smtClean="0">
                <a:solidFill>
                  <a:schemeClr val="accent4">
                    <a:lumMod val="75000"/>
                  </a:schemeClr>
                </a:solidFill>
              </a:rPr>
              <a:t>ΤΙ ΕΙΝΑΙ ΚΑΡΚΙΝΟΣ/ΠΟΙΑ Η ΙΣΤΟΡΙΑ ΤΟΥ/ΕΙΔΗ ΤΟΥ ΚΑΡΚΙΝΟΥ</a:t>
            </a:r>
            <a:endParaRPr lang="el-GR" sz="3200" dirty="0">
              <a:solidFill>
                <a:schemeClr val="accent4">
                  <a:lumMod val="75000"/>
                </a:schemeClr>
              </a:solidFill>
            </a:endParaRPr>
          </a:p>
        </p:txBody>
      </p:sp>
    </p:spTree>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r>
              <a:rPr lang="el-GR" dirty="0" smtClean="0"/>
              <a:t>Γενετική προδιάθεση ή κληρονομικότητα ( οικογενειακό ιστορικό)</a:t>
            </a:r>
          </a:p>
          <a:p>
            <a:r>
              <a:rPr lang="el-GR" dirty="0" smtClean="0"/>
              <a:t>Καθιστική ζωή ( 32% </a:t>
            </a:r>
            <a:r>
              <a:rPr lang="el-GR" dirty="0" err="1" smtClean="0"/>
              <a:t>παχέος</a:t>
            </a:r>
            <a:r>
              <a:rPr lang="el-GR" dirty="0" smtClean="0"/>
              <a:t> εντέρου)</a:t>
            </a:r>
          </a:p>
          <a:p>
            <a:r>
              <a:rPr lang="el-GR" dirty="0" smtClean="0"/>
              <a:t>Κατανάλωση αλκοόλ ( στοματικής κοιλότητας, οισοφάγου, λάρυγγα, φάρυγγα, μαστού, ήπατος)</a:t>
            </a:r>
          </a:p>
          <a:p>
            <a:r>
              <a:rPr lang="el-GR" dirty="0" smtClean="0"/>
              <a:t>Μολύνσεις από ιούς και άλλους μικροβιακούς παράγοντες</a:t>
            </a:r>
          </a:p>
          <a:p>
            <a:r>
              <a:rPr lang="el-GR" dirty="0" smtClean="0"/>
              <a:t>Διατροφή ( επεξεργασμένα τρόφιμα για καρκίνο ουροδόχου κύστεως, κατανάλωση κορεσμένων λιπών </a:t>
            </a:r>
            <a:r>
              <a:rPr lang="el-GR" dirty="0" err="1" smtClean="0"/>
              <a:t>ζωϊκής</a:t>
            </a:r>
            <a:r>
              <a:rPr lang="el-GR" dirty="0" smtClean="0"/>
              <a:t> προέλευσης για </a:t>
            </a:r>
            <a:r>
              <a:rPr lang="el-GR" dirty="0" err="1" smtClean="0"/>
              <a:t>παχέος</a:t>
            </a:r>
            <a:r>
              <a:rPr lang="el-GR" dirty="0" smtClean="0"/>
              <a:t> εντέρου)</a:t>
            </a:r>
          </a:p>
          <a:p>
            <a:r>
              <a:rPr lang="el-GR" dirty="0" smtClean="0"/>
              <a:t>Περιβαλλοντικοί παράγοντες</a:t>
            </a:r>
          </a:p>
          <a:p>
            <a:r>
              <a:rPr lang="el-GR" dirty="0" smtClean="0"/>
              <a:t>Κάπνισμα (90% θανάτων λόγω καρκίνου πνεύμονα )</a:t>
            </a:r>
          </a:p>
          <a:p>
            <a:r>
              <a:rPr lang="el-GR" dirty="0" smtClean="0"/>
              <a:t>Χημικές ουσίες ή ακτινοβολίες</a:t>
            </a:r>
          </a:p>
          <a:p>
            <a:r>
              <a:rPr lang="el-GR" dirty="0" smtClean="0"/>
              <a:t>Έκθεση σε υπεριώδη ακτινοβολία ηλίου, σε </a:t>
            </a:r>
            <a:r>
              <a:rPr lang="el-GR" dirty="0" err="1" smtClean="0"/>
              <a:t>ιονίζουσα</a:t>
            </a:r>
            <a:r>
              <a:rPr lang="el-GR" dirty="0" smtClean="0"/>
              <a:t> ακτινοβολία ή ακτίνες Χ</a:t>
            </a:r>
          </a:p>
          <a:p>
            <a:r>
              <a:rPr lang="el-GR" dirty="0" smtClean="0"/>
              <a:t>Έκθεση σε καρκινογόνους παράγοντες στους χώρους εργασίας και στο περιβάλλον</a:t>
            </a:r>
          </a:p>
          <a:p>
            <a:r>
              <a:rPr lang="el-GR" dirty="0" smtClean="0"/>
              <a:t>Ηλικία</a:t>
            </a:r>
          </a:p>
          <a:p>
            <a:pPr>
              <a:buNone/>
            </a:pPr>
            <a:endParaRPr lang="el-GR" dirty="0"/>
          </a:p>
        </p:txBody>
      </p:sp>
      <p:sp>
        <p:nvSpPr>
          <p:cNvPr id="3" name="2 - Τίτλος"/>
          <p:cNvSpPr>
            <a:spLocks noGrp="1"/>
          </p:cNvSpPr>
          <p:nvPr>
            <p:ph type="title"/>
          </p:nvPr>
        </p:nvSpPr>
        <p:spPr/>
        <p:txBody>
          <a:bodyPr>
            <a:normAutofit/>
          </a:bodyPr>
          <a:lstStyle/>
          <a:p>
            <a:pPr algn="ctr"/>
            <a:r>
              <a:rPr lang="el-GR" sz="3200" dirty="0" smtClean="0">
                <a:solidFill>
                  <a:schemeClr val="accent4">
                    <a:lumMod val="75000"/>
                  </a:schemeClr>
                </a:solidFill>
              </a:rPr>
              <a:t>ΠΡΟΚΛΗΣΗ ΤΟΥ ΚΑΡΚΙΝΟΥ</a:t>
            </a:r>
            <a:endParaRPr lang="el-GR" sz="3200" dirty="0">
              <a:solidFill>
                <a:schemeClr val="accent4">
                  <a:lumMod val="75000"/>
                </a:schemeClr>
              </a:solidFill>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r>
              <a:rPr lang="el-GR" dirty="0" smtClean="0"/>
              <a:t>Διακοπή καπνίσματος( 25%-30% για καρκίνο πνεύμονα, κεφαλής, τραχήλου, ανωτέρω πεπτικού συστήματος, ουροδόχου κύστεως)</a:t>
            </a:r>
          </a:p>
          <a:p>
            <a:r>
              <a:rPr lang="el-GR" dirty="0" smtClean="0"/>
              <a:t>Πρόληψη παχυσαρκίας( για καρκίνο </a:t>
            </a:r>
            <a:r>
              <a:rPr lang="el-GR" dirty="0" err="1" smtClean="0"/>
              <a:t>παχέος</a:t>
            </a:r>
            <a:r>
              <a:rPr lang="el-GR" dirty="0" smtClean="0"/>
              <a:t> εντέρου, μαστού, νεφρού, οισοφάγου, ενδομητρίου, </a:t>
            </a:r>
            <a:r>
              <a:rPr lang="el-GR" dirty="0" err="1" smtClean="0"/>
              <a:t>χωληδόχου</a:t>
            </a:r>
            <a:r>
              <a:rPr lang="el-GR" dirty="0" smtClean="0"/>
              <a:t> κύστεως, παγκρέατος, τραχήλου, μήτρας, </a:t>
            </a:r>
            <a:r>
              <a:rPr lang="el-GR" dirty="0" err="1" smtClean="0"/>
              <a:t>θυροειδούς</a:t>
            </a:r>
            <a:r>
              <a:rPr lang="el-GR" dirty="0" smtClean="0"/>
              <a:t>, ωοθηκών, πολλαπλού </a:t>
            </a:r>
            <a:r>
              <a:rPr lang="el-GR" dirty="0" err="1" smtClean="0"/>
              <a:t>μυελώματος</a:t>
            </a:r>
            <a:r>
              <a:rPr lang="el-GR" dirty="0" smtClean="0"/>
              <a:t>, </a:t>
            </a:r>
            <a:r>
              <a:rPr lang="el-GR" dirty="0" err="1" smtClean="0"/>
              <a:t>μεμφώματος</a:t>
            </a:r>
            <a:r>
              <a:rPr lang="el-GR" dirty="0" smtClean="0"/>
              <a:t>, προστάτη, </a:t>
            </a:r>
            <a:r>
              <a:rPr lang="en-US" dirty="0" err="1" smtClean="0"/>
              <a:t>hodgkin</a:t>
            </a:r>
            <a:endParaRPr lang="en-US" dirty="0" smtClean="0"/>
          </a:p>
          <a:p>
            <a:r>
              <a:rPr lang="el-GR" dirty="0" smtClean="0"/>
              <a:t>Άσκηση( για </a:t>
            </a:r>
            <a:r>
              <a:rPr lang="el-GR" dirty="0" err="1" smtClean="0"/>
              <a:t>παχέος</a:t>
            </a:r>
            <a:r>
              <a:rPr lang="el-GR" dirty="0" smtClean="0"/>
              <a:t> εντέρου, μαστού, ενδομητρίου, προστάτη)</a:t>
            </a:r>
          </a:p>
          <a:p>
            <a:r>
              <a:rPr lang="el-GR" dirty="0" smtClean="0"/>
              <a:t>Υγιεινή διατροφή( για </a:t>
            </a:r>
            <a:r>
              <a:rPr lang="el-GR" dirty="0" err="1" smtClean="0"/>
              <a:t>παχέος</a:t>
            </a:r>
            <a:r>
              <a:rPr lang="el-GR" dirty="0" smtClean="0"/>
              <a:t> εντέρου, ορθού, οισοφάγου, στομάχου, παγκρέατος) περιορισμός αλκοόλ( για στοματικής κοιλότητας, φάρυγγα, λάρυγγα, οισοφάγου, πλακώδες επιθήλιο, ήπατος, </a:t>
            </a:r>
            <a:r>
              <a:rPr lang="el-GR" dirty="0" err="1" smtClean="0"/>
              <a:t>ορθοκολικός</a:t>
            </a:r>
            <a:r>
              <a:rPr lang="el-GR" dirty="0" smtClean="0"/>
              <a:t>, μαστού, </a:t>
            </a:r>
            <a:r>
              <a:rPr lang="el-GR" dirty="0" err="1" smtClean="0"/>
              <a:t>παχέος</a:t>
            </a:r>
            <a:r>
              <a:rPr lang="el-GR" dirty="0" smtClean="0"/>
              <a:t> εντέρου). Οι άνδρες έως 2 ποτά την ημέρα, οι γυναίκες 1.</a:t>
            </a:r>
          </a:p>
          <a:p>
            <a:r>
              <a:rPr lang="el-GR" dirty="0" smtClean="0"/>
              <a:t>Αποφυγή έκθεσης στον ήλιο και σε καρκινογόνους παράγοντες περιβάλλοντος( δέρματος)</a:t>
            </a:r>
          </a:p>
          <a:p>
            <a:r>
              <a:rPr lang="el-GR" dirty="0" smtClean="0"/>
              <a:t>Εμβολιασμός κατά ιών που προκαλούν τον καρκίνο του τραχήλου της μήτρας/ήπατος, προσεκτική παρατήρηση δέρματος, στόματος/ ψηλάφηση σώματος (εξέταση κοπράνων, μαστογραφία, </a:t>
            </a:r>
            <a:r>
              <a:rPr lang="en-US" dirty="0" smtClean="0"/>
              <a:t>test Pap, </a:t>
            </a:r>
            <a:r>
              <a:rPr lang="el-GR" dirty="0" smtClean="0"/>
              <a:t>περιοδικές μετρήσεις ειδικού προστατευτικού αντιγόνου)</a:t>
            </a:r>
            <a:endParaRPr lang="el-GR" dirty="0"/>
          </a:p>
        </p:txBody>
      </p:sp>
      <p:sp>
        <p:nvSpPr>
          <p:cNvPr id="3" name="2 - Τίτλος"/>
          <p:cNvSpPr>
            <a:spLocks noGrp="1"/>
          </p:cNvSpPr>
          <p:nvPr>
            <p:ph type="title"/>
          </p:nvPr>
        </p:nvSpPr>
        <p:spPr/>
        <p:txBody>
          <a:bodyPr>
            <a:normAutofit/>
          </a:bodyPr>
          <a:lstStyle/>
          <a:p>
            <a:pPr algn="ctr"/>
            <a:r>
              <a:rPr lang="el-GR" sz="3200" dirty="0" smtClean="0">
                <a:solidFill>
                  <a:schemeClr val="accent4">
                    <a:lumMod val="75000"/>
                  </a:schemeClr>
                </a:solidFill>
              </a:rPr>
              <a:t>ΚΑΝΟΝΕΣ ΠΡΟΛΗΨΗΣ ΤΟΥ ΚΑΡΚΙΝΟΥ</a:t>
            </a:r>
            <a:endParaRPr lang="el-GR" sz="3200" dirty="0">
              <a:solidFill>
                <a:schemeClr val="accent4">
                  <a:lumMod val="75000"/>
                </a:schemeClr>
              </a:solidFill>
            </a:endParaRPr>
          </a:p>
        </p:txBody>
      </p:sp>
    </p:spTree>
  </p:cSld>
  <p:clrMapOvr>
    <a:masterClrMapping/>
  </p:clrMapOvr>
  <p:transition>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r>
              <a:rPr lang="el-GR" dirty="0" smtClean="0"/>
              <a:t>ΠΡΩΤΟΣΥΝΤΑΧΘΗΚΕ 1987.ΑΝΑΘΕΩΡΗΘΗΚΕ 1994 ΚΑΙ 2003. ΣΥΣΤΗΝΕΙ:</a:t>
            </a:r>
          </a:p>
          <a:p>
            <a:r>
              <a:rPr lang="el-GR" dirty="0" smtClean="0"/>
              <a:t>Μην καπνίζετε</a:t>
            </a:r>
          </a:p>
          <a:p>
            <a:r>
              <a:rPr lang="el-GR" dirty="0" smtClean="0"/>
              <a:t>Αποφύγετε την παχυσαρκία</a:t>
            </a:r>
          </a:p>
          <a:p>
            <a:r>
              <a:rPr lang="el-GR" dirty="0" smtClean="0"/>
              <a:t>Να έχετε έντονη σωματική δραστηριότητα κάθε μέρα</a:t>
            </a:r>
          </a:p>
          <a:p>
            <a:r>
              <a:rPr lang="el-GR" dirty="0" smtClean="0"/>
              <a:t>Αυξήστε την ημερήσια κατανάλωση φρούτων και λαχανικών</a:t>
            </a:r>
          </a:p>
          <a:p>
            <a:r>
              <a:rPr lang="el-GR" dirty="0" smtClean="0"/>
              <a:t>Μετριάστε ποσότητες κατανάλωσης αλκοόλ</a:t>
            </a:r>
          </a:p>
          <a:p>
            <a:r>
              <a:rPr lang="el-GR" dirty="0" smtClean="0"/>
              <a:t>Προσοχή χρειάζεται για την αποφυγή υπερβολικής έκθεσης στον ήλιο</a:t>
            </a:r>
          </a:p>
          <a:p>
            <a:r>
              <a:rPr lang="el-GR" dirty="0" smtClean="0"/>
              <a:t>Εφαρμόστε αυστηρά τις οδηγίες για αποφυγή έκθεσης σε γνωστές </a:t>
            </a:r>
            <a:r>
              <a:rPr lang="el-GR" dirty="0" err="1" smtClean="0"/>
              <a:t>καρκινογόνες</a:t>
            </a:r>
            <a:r>
              <a:rPr lang="el-GR" dirty="0" smtClean="0"/>
              <a:t> ουσίες</a:t>
            </a:r>
          </a:p>
          <a:p>
            <a:r>
              <a:rPr lang="el-GR" dirty="0" smtClean="0"/>
              <a:t>Οι γυναίκες από την ηλικία των 25 ετών να υποβάλλονται σε έλεγχο για καρκίνο τραχήλου της μήτρας, από την ηλικία των 50 ετών για καρκίνο του μαστού</a:t>
            </a:r>
          </a:p>
          <a:p>
            <a:r>
              <a:rPr lang="el-GR" dirty="0" smtClean="0"/>
              <a:t>Άνδρες και γυναίκες από την ηλικία των 50 ετών να υποβάλλονται σε έλεγχο για καρκίνο </a:t>
            </a:r>
            <a:r>
              <a:rPr lang="el-GR" dirty="0" err="1" smtClean="0"/>
              <a:t>παχέος</a:t>
            </a:r>
            <a:r>
              <a:rPr lang="el-GR" dirty="0" smtClean="0"/>
              <a:t> εντέρου</a:t>
            </a:r>
          </a:p>
          <a:p>
            <a:r>
              <a:rPr lang="el-GR" dirty="0" smtClean="0"/>
              <a:t>Συμμετέχετε σε προγράμματα εμβολιασμού κατά του ιού </a:t>
            </a:r>
            <a:r>
              <a:rPr lang="el-GR" smtClean="0"/>
              <a:t>της ηπατίτιδας Β. </a:t>
            </a:r>
            <a:endParaRPr lang="el-GR" dirty="0"/>
          </a:p>
        </p:txBody>
      </p:sp>
      <p:sp>
        <p:nvSpPr>
          <p:cNvPr id="3" name="2 - Τίτλος"/>
          <p:cNvSpPr>
            <a:spLocks noGrp="1"/>
          </p:cNvSpPr>
          <p:nvPr>
            <p:ph type="title"/>
          </p:nvPr>
        </p:nvSpPr>
        <p:spPr/>
        <p:txBody>
          <a:bodyPr>
            <a:normAutofit fontScale="90000"/>
          </a:bodyPr>
          <a:lstStyle/>
          <a:p>
            <a:pPr algn="ctr"/>
            <a:r>
              <a:rPr lang="el-GR" dirty="0" smtClean="0">
                <a:solidFill>
                  <a:schemeClr val="accent4">
                    <a:lumMod val="75000"/>
                  </a:schemeClr>
                </a:solidFill>
              </a:rPr>
              <a:t>ΕΥΡΩΠΑΙΚΟΣ ΚΩΔΙΚΑΣ ΚΑΤΆ ΤΟΥ ΚΑΡΚΙΝΟΥ</a:t>
            </a:r>
            <a:endParaRPr lang="el-GR" dirty="0">
              <a:solidFill>
                <a:schemeClr val="accent4">
                  <a:lumMod val="75000"/>
                </a:schemeClr>
              </a:solidFill>
            </a:endParaRPr>
          </a:p>
        </p:txBody>
      </p:sp>
    </p:spTree>
  </p:cSld>
  <p:clrMapOvr>
    <a:masterClrMapping/>
  </p:clrMapOvr>
  <p:transition>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dirty="0" smtClean="0"/>
              <a:t>15% του συνόλου του προϋπολογισμού της έρευνάς της η φαρμακευτική βιομηχανία δαπανά για την έρευνα για τον καρκίνο.</a:t>
            </a:r>
          </a:p>
          <a:p>
            <a:r>
              <a:rPr lang="el-GR" dirty="0" smtClean="0"/>
              <a:t>Μεταξύ  1987-2004 το 8,1% των νέων σκευασμάτων ήταν αντικαρκινικά</a:t>
            </a:r>
          </a:p>
          <a:p>
            <a:r>
              <a:rPr lang="el-GR" dirty="0" smtClean="0"/>
              <a:t>3,5% των συνολικών φαρμακευτικών πωλήσεων αποτελούν τα αντικαρκινικά σκευάσματα</a:t>
            </a:r>
          </a:p>
          <a:p>
            <a:r>
              <a:rPr lang="en-US" dirty="0" smtClean="0"/>
              <a:t>Oslo Cancel Cluster</a:t>
            </a:r>
            <a:r>
              <a:rPr lang="el-GR" dirty="0" smtClean="0"/>
              <a:t>: ένα από τα σημαντικότερα κέντρα, </a:t>
            </a:r>
            <a:r>
              <a:rPr lang="en-US" dirty="0" smtClean="0"/>
              <a:t>UICC</a:t>
            </a:r>
            <a:r>
              <a:rPr lang="el-GR" dirty="0" smtClean="0"/>
              <a:t>: διεθνής ένωση κατά καρκίνου( Πανεπιστήμιο Βόννης), Ευρωπαϊκή Τράπεζα καρκινικών πόρων, Παγκόσμια Οργάνωση Υγείας, διεθνής οργανισμός ερευνών για τον καρκίνο(</a:t>
            </a:r>
            <a:r>
              <a:rPr lang="en-US" dirty="0" smtClean="0"/>
              <a:t> IARC)</a:t>
            </a:r>
            <a:endParaRPr lang="el-GR" dirty="0" smtClean="0"/>
          </a:p>
          <a:p>
            <a:r>
              <a:rPr lang="el-GR" dirty="0" smtClean="0"/>
              <a:t>Γερμανία: </a:t>
            </a:r>
            <a:r>
              <a:rPr lang="en-US" dirty="0" smtClean="0"/>
              <a:t>Cancer Research Center, Heidelberg</a:t>
            </a:r>
          </a:p>
          <a:p>
            <a:r>
              <a:rPr lang="el-GR" dirty="0" smtClean="0"/>
              <a:t>Γαλλία: Λυών, διεθνές κέντρο έρευνας για τον καρκίνο</a:t>
            </a:r>
          </a:p>
          <a:p>
            <a:r>
              <a:rPr lang="el-GR" dirty="0" smtClean="0"/>
              <a:t>Ιταλία: ινστιτούτα για έρευνα καρκίνου</a:t>
            </a:r>
            <a:endParaRPr lang="el-GR" dirty="0"/>
          </a:p>
        </p:txBody>
      </p:sp>
      <p:sp>
        <p:nvSpPr>
          <p:cNvPr id="3" name="2 - Τίτλος"/>
          <p:cNvSpPr>
            <a:spLocks noGrp="1"/>
          </p:cNvSpPr>
          <p:nvPr>
            <p:ph type="title"/>
          </p:nvPr>
        </p:nvSpPr>
        <p:spPr/>
        <p:txBody>
          <a:bodyPr>
            <a:normAutofit/>
          </a:bodyPr>
          <a:lstStyle/>
          <a:p>
            <a:pPr algn="ctr"/>
            <a:r>
              <a:rPr lang="el-GR" sz="3200" dirty="0" smtClean="0">
                <a:solidFill>
                  <a:schemeClr val="accent4">
                    <a:lumMod val="75000"/>
                  </a:schemeClr>
                </a:solidFill>
              </a:rPr>
              <a:t>ΕΡΕΥΝΑ ΓΙΑ ΤΟΝ ΚΑΡΚΙΝΟ</a:t>
            </a:r>
            <a:endParaRPr lang="el-GR" sz="3200" dirty="0">
              <a:solidFill>
                <a:schemeClr val="accent4">
                  <a:lumMod val="75000"/>
                </a:schemeClr>
              </a:solidFill>
            </a:endParaRPr>
          </a:p>
        </p:txBody>
      </p:sp>
    </p:spTree>
  </p:cSld>
  <p:clrMapOvr>
    <a:masterClrMapping/>
  </p:clrMapOvr>
  <p:transition>
    <p:wheel spokes="2"/>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solidFill>
                  <a:schemeClr val="accent4">
                    <a:lumMod val="75000"/>
                  </a:schemeClr>
                </a:solidFill>
              </a:rPr>
              <a:t>ΔΑΠΑΝΕΣ ΓΙΑ ΚΑΡΚΙΝΟ - ΘΕΡΑΠΕΙΑ ΚΑΡΚΙΝΟΥ</a:t>
            </a:r>
            <a:endParaRPr lang="el-GR" sz="2800" dirty="0">
              <a:solidFill>
                <a:schemeClr val="accent4">
                  <a:lumMod val="75000"/>
                </a:schemeClr>
              </a:solidFill>
            </a:endParaRPr>
          </a:p>
        </p:txBody>
      </p:sp>
      <p:sp>
        <p:nvSpPr>
          <p:cNvPr id="3" name="2 - Θέση περιεχομένου"/>
          <p:cNvSpPr>
            <a:spLocks noGrp="1"/>
          </p:cNvSpPr>
          <p:nvPr>
            <p:ph sz="half" idx="1"/>
          </p:nvPr>
        </p:nvSpPr>
        <p:spPr/>
        <p:txBody>
          <a:bodyPr>
            <a:normAutofit fontScale="70000" lnSpcReduction="20000"/>
          </a:bodyPr>
          <a:lstStyle/>
          <a:p>
            <a:r>
              <a:rPr lang="el-GR" dirty="0" smtClean="0"/>
              <a:t>5% του ευρωπαϊκού συνόλου δαπανών υγείας για τον καρκίνο</a:t>
            </a:r>
          </a:p>
          <a:p>
            <a:r>
              <a:rPr lang="el-GR" dirty="0" smtClean="0"/>
              <a:t>0,5% της συνολικής δαπάνης υγείας τα ογκολογικά φάρμακα</a:t>
            </a:r>
          </a:p>
          <a:p>
            <a:r>
              <a:rPr lang="el-GR" dirty="0" smtClean="0"/>
              <a:t>3,5% της συνολικής φαρμακευτικής δαπάνης στην Ευρώπη</a:t>
            </a:r>
            <a:endParaRPr lang="el-GR" dirty="0"/>
          </a:p>
        </p:txBody>
      </p:sp>
      <p:sp>
        <p:nvSpPr>
          <p:cNvPr id="4" name="3 - Θέση περιεχομένου"/>
          <p:cNvSpPr>
            <a:spLocks noGrp="1"/>
          </p:cNvSpPr>
          <p:nvPr>
            <p:ph sz="half" idx="2"/>
          </p:nvPr>
        </p:nvSpPr>
        <p:spPr/>
        <p:txBody>
          <a:bodyPr>
            <a:normAutofit fontScale="70000" lnSpcReduction="20000"/>
          </a:bodyPr>
          <a:lstStyle/>
          <a:p>
            <a:r>
              <a:rPr lang="el-GR" dirty="0" smtClean="0"/>
              <a:t>Χειρουργική</a:t>
            </a:r>
          </a:p>
          <a:p>
            <a:r>
              <a:rPr lang="el-GR" dirty="0" smtClean="0"/>
              <a:t>Χημειοθεραπεία</a:t>
            </a:r>
          </a:p>
          <a:p>
            <a:r>
              <a:rPr lang="el-GR" dirty="0" smtClean="0"/>
              <a:t>Ακτινοβολίες</a:t>
            </a:r>
          </a:p>
          <a:p>
            <a:r>
              <a:rPr lang="el-GR" dirty="0" smtClean="0"/>
              <a:t>Πρόσφατες μέθοδοι: Βιολογική θεραπεία</a:t>
            </a:r>
          </a:p>
          <a:p>
            <a:r>
              <a:rPr lang="el-GR" dirty="0" smtClean="0"/>
              <a:t>Ορμονοθεραπεία</a:t>
            </a:r>
          </a:p>
          <a:p>
            <a:r>
              <a:rPr lang="el-GR" dirty="0" smtClean="0"/>
              <a:t>Η υπόθεση των </a:t>
            </a:r>
            <a:r>
              <a:rPr lang="el-GR" dirty="0" err="1" smtClean="0"/>
              <a:t>ογκογονιδίων</a:t>
            </a:r>
            <a:r>
              <a:rPr lang="el-GR" dirty="0" smtClean="0"/>
              <a:t>, η ανακάλυψη των </a:t>
            </a:r>
            <a:r>
              <a:rPr lang="el-GR" dirty="0" err="1" smtClean="0"/>
              <a:t>ογκοκατασταλτικών</a:t>
            </a:r>
            <a:r>
              <a:rPr lang="el-GR" dirty="0" smtClean="0"/>
              <a:t> και η εφαρμογή της τεχνολογίας του </a:t>
            </a:r>
            <a:r>
              <a:rPr lang="el-GR" dirty="0" err="1" smtClean="0"/>
              <a:t>ανασυνδυασμένου</a:t>
            </a:r>
            <a:r>
              <a:rPr lang="el-GR" dirty="0" smtClean="0"/>
              <a:t> </a:t>
            </a:r>
            <a:r>
              <a:rPr lang="en-US" dirty="0" smtClean="0"/>
              <a:t>DNA</a:t>
            </a:r>
            <a:r>
              <a:rPr lang="el-GR" dirty="0" smtClean="0"/>
              <a:t> προκαλούν επανάσταση στην κατανόηση και θεραπεία του καρκίνου</a:t>
            </a:r>
          </a:p>
          <a:p>
            <a:r>
              <a:rPr lang="en-US" smtClean="0"/>
              <a:t>Gene/protein </a:t>
            </a:r>
            <a:r>
              <a:rPr lang="en-US" smtClean="0"/>
              <a:t>expressio</a:t>
            </a:r>
            <a:r>
              <a:rPr lang="en-US" smtClean="0"/>
              <a:t>n </a:t>
            </a:r>
            <a:r>
              <a:rPr lang="en-US" smtClean="0"/>
              <a:t>analyses </a:t>
            </a:r>
            <a:r>
              <a:rPr lang="el-GR" dirty="0" smtClean="0"/>
              <a:t>των όγκων: αναμένεται βελτίωση της καταλληλότητας της προσφερόμενης θεραπείας για κάθε ασθενή</a:t>
            </a:r>
          </a:p>
          <a:p>
            <a:endParaRPr lang="el-GR" dirty="0"/>
          </a:p>
        </p:txBody>
      </p:sp>
    </p:spTree>
  </p:cSld>
  <p:clrMapOvr>
    <a:masterClrMapping/>
  </p:clrMapOvr>
  <p:transition>
    <p:wheel spokes="3"/>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r>
              <a:rPr lang="el-GR" dirty="0" smtClean="0"/>
              <a:t>Το 1/3 των ευρωπαίων καρκινοπαθών σύμφωνα με μελέτη που δημοσιεύεται στο επιστημονικό έντυπο </a:t>
            </a:r>
            <a:r>
              <a:rPr lang="en-US" dirty="0" smtClean="0"/>
              <a:t>European Oncology Nursing Society</a:t>
            </a:r>
          </a:p>
          <a:p>
            <a:r>
              <a:rPr lang="el-GR" dirty="0" smtClean="0"/>
              <a:t>Σε έρευνα του Πανεπιστημίου Μάντσεστερ σε δείγμα 1000 καρκινοπαθών από 14 χώρες διαπιστώθηκε ότι τα βότανα ήταν η πιο δημοφιλής εναλλακτική θεραπεία</a:t>
            </a:r>
          </a:p>
          <a:p>
            <a:r>
              <a:rPr lang="el-GR" dirty="0" smtClean="0"/>
              <a:t>Ακολουθούσαν η ομοιοπαθητική και τα συμπληρώματα βιταμινών και μετάλλων( 58 διαφορετικά σκευάσματα), τεχνικές χαλάρωσης</a:t>
            </a:r>
          </a:p>
          <a:p>
            <a:r>
              <a:rPr lang="el-GR" dirty="0" smtClean="0"/>
              <a:t>Περισσότερο δημοφιλείς μεταξύ των πασχόντων από καρκίνο του παγκρέατος, ήπατος, οστών, εγκεφάλου</a:t>
            </a:r>
          </a:p>
          <a:p>
            <a:r>
              <a:rPr lang="el-GR" dirty="0" smtClean="0"/>
              <a:t>Κατά μέσο όρο τις χρησιμοποιούσαν για 27 μήνες</a:t>
            </a:r>
          </a:p>
        </p:txBody>
      </p:sp>
      <p:sp>
        <p:nvSpPr>
          <p:cNvPr id="3" name="2 - Τίτλος"/>
          <p:cNvSpPr>
            <a:spLocks noGrp="1"/>
          </p:cNvSpPr>
          <p:nvPr>
            <p:ph type="title"/>
          </p:nvPr>
        </p:nvSpPr>
        <p:spPr>
          <a:xfrm>
            <a:off x="571472" y="214290"/>
            <a:ext cx="8229600" cy="1219200"/>
          </a:xfrm>
        </p:spPr>
        <p:txBody>
          <a:bodyPr>
            <a:normAutofit/>
          </a:bodyPr>
          <a:lstStyle/>
          <a:p>
            <a:pPr algn="ctr"/>
            <a:r>
              <a:rPr lang="el-GR" sz="3200" dirty="0" smtClean="0">
                <a:solidFill>
                  <a:schemeClr val="accent4">
                    <a:lumMod val="75000"/>
                  </a:schemeClr>
                </a:solidFill>
              </a:rPr>
              <a:t>ΕΝΑΛΛΑΚΤΙΚΕΣ ΘΕΡΑΠΕΙΕΣ ΕΥΡΩΠΑΙΩΝ ΚΑΡΚΙΝΟΠΑΘΩΝ</a:t>
            </a:r>
            <a:endParaRPr lang="el-GR" sz="3200" dirty="0">
              <a:solidFill>
                <a:schemeClr val="accent4">
                  <a:lumMod val="75000"/>
                </a:schemeClr>
              </a:solidFill>
            </a:endParaRPr>
          </a:p>
        </p:txBody>
      </p:sp>
    </p:spTree>
  </p:cSld>
  <p:clrMapOvr>
    <a:masterClrMapping/>
  </p:clrMapOvr>
  <p:transition>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r>
              <a:rPr lang="en-US" dirty="0" err="1" smtClean="0"/>
              <a:t>Europa</a:t>
            </a:r>
            <a:r>
              <a:rPr lang="en-US" dirty="0" smtClean="0"/>
              <a:t> donna</a:t>
            </a:r>
            <a:r>
              <a:rPr lang="el-GR" dirty="0" smtClean="0"/>
              <a:t>: για καρκίνο του μαστού</a:t>
            </a:r>
            <a:endParaRPr lang="en-US" dirty="0" smtClean="0"/>
          </a:p>
          <a:p>
            <a:r>
              <a:rPr lang="en-US" dirty="0" err="1" smtClean="0"/>
              <a:t>Europa</a:t>
            </a:r>
            <a:r>
              <a:rPr lang="en-US" dirty="0" smtClean="0"/>
              <a:t> homo</a:t>
            </a:r>
            <a:r>
              <a:rPr lang="el-GR" dirty="0" smtClean="0"/>
              <a:t>: για καρκίνο του προστάτη</a:t>
            </a:r>
            <a:endParaRPr lang="en-US" dirty="0" smtClean="0"/>
          </a:p>
          <a:p>
            <a:r>
              <a:rPr lang="en-US" dirty="0" smtClean="0"/>
              <a:t>European Cancer Patient Coalition</a:t>
            </a:r>
          </a:p>
          <a:p>
            <a:r>
              <a:rPr lang="en-US" dirty="0" smtClean="0"/>
              <a:t>Global Lung Cancer Coalition</a:t>
            </a:r>
            <a:r>
              <a:rPr lang="el-GR" dirty="0" smtClean="0"/>
              <a:t>: για καρκίνο του πνεύμονα</a:t>
            </a:r>
            <a:endParaRPr lang="en-US" dirty="0" smtClean="0"/>
          </a:p>
          <a:p>
            <a:r>
              <a:rPr lang="en-US" dirty="0" smtClean="0"/>
              <a:t>International Brain </a:t>
            </a:r>
            <a:r>
              <a:rPr lang="en-US" dirty="0" err="1" smtClean="0"/>
              <a:t>Tumour</a:t>
            </a:r>
            <a:r>
              <a:rPr lang="en-US" dirty="0" smtClean="0"/>
              <a:t> Alliance</a:t>
            </a:r>
            <a:r>
              <a:rPr lang="el-GR" dirty="0" smtClean="0"/>
              <a:t>: για όγκους εγκεφάλου</a:t>
            </a:r>
            <a:endParaRPr lang="en-US" dirty="0" smtClean="0"/>
          </a:p>
          <a:p>
            <a:r>
              <a:rPr lang="en-US" dirty="0" smtClean="0"/>
              <a:t>European patients forum</a:t>
            </a:r>
          </a:p>
          <a:p>
            <a:r>
              <a:rPr lang="en-US" dirty="0" smtClean="0"/>
              <a:t>European Lung foundation</a:t>
            </a:r>
          </a:p>
          <a:p>
            <a:r>
              <a:rPr lang="en-US" dirty="0" smtClean="0"/>
              <a:t>European Cancer leagues</a:t>
            </a:r>
          </a:p>
          <a:p>
            <a:r>
              <a:rPr lang="en-US" dirty="0" smtClean="0"/>
              <a:t>International association of patient organizations</a:t>
            </a:r>
          </a:p>
          <a:p>
            <a:r>
              <a:rPr lang="en-US" dirty="0" smtClean="0"/>
              <a:t>Myeloma </a:t>
            </a:r>
            <a:r>
              <a:rPr lang="en-US" dirty="0" err="1" smtClean="0"/>
              <a:t>euronet</a:t>
            </a:r>
            <a:r>
              <a:rPr lang="el-GR" dirty="0" smtClean="0"/>
              <a:t>: για καρκίνο πολλαπλού </a:t>
            </a:r>
            <a:r>
              <a:rPr lang="el-GR" dirty="0" err="1" smtClean="0"/>
              <a:t>μυελώματος</a:t>
            </a:r>
            <a:endParaRPr lang="en-US" dirty="0" smtClean="0"/>
          </a:p>
          <a:p>
            <a:r>
              <a:rPr lang="en-US" dirty="0" smtClean="0"/>
              <a:t>European Cervical Cancer Association</a:t>
            </a:r>
          </a:p>
          <a:p>
            <a:r>
              <a:rPr lang="en-US" dirty="0" smtClean="0"/>
              <a:t>European School of oncology</a:t>
            </a:r>
          </a:p>
          <a:p>
            <a:r>
              <a:rPr lang="en-US" dirty="0" smtClean="0"/>
              <a:t>Health and Environment Alliance</a:t>
            </a:r>
          </a:p>
          <a:p>
            <a:r>
              <a:rPr lang="en-US" dirty="0" smtClean="0"/>
              <a:t>Health First Europe</a:t>
            </a:r>
            <a:endParaRPr lang="el-GR" dirty="0"/>
          </a:p>
        </p:txBody>
      </p:sp>
      <p:sp>
        <p:nvSpPr>
          <p:cNvPr id="3" name="2 - Τίτλος"/>
          <p:cNvSpPr>
            <a:spLocks noGrp="1"/>
          </p:cNvSpPr>
          <p:nvPr>
            <p:ph type="title"/>
          </p:nvPr>
        </p:nvSpPr>
        <p:spPr/>
        <p:txBody>
          <a:bodyPr>
            <a:normAutofit/>
          </a:bodyPr>
          <a:lstStyle/>
          <a:p>
            <a:pPr algn="ctr"/>
            <a:r>
              <a:rPr lang="el-GR" sz="3200" dirty="0" smtClean="0">
                <a:solidFill>
                  <a:schemeClr val="accent4">
                    <a:lumMod val="75000"/>
                  </a:schemeClr>
                </a:solidFill>
              </a:rPr>
              <a:t>ΕΥΡΩΠΑΙΚΕΣ ΟΡΓΑΝΩΣΕΙΣ ΓΙΑ ΤΟΝ ΚΑΡΚΙΝΟ</a:t>
            </a:r>
            <a:endParaRPr lang="el-GR" sz="3200" dirty="0">
              <a:solidFill>
                <a:schemeClr val="accent4">
                  <a:lumMod val="75000"/>
                </a:schemeClr>
              </a:solidFill>
            </a:endParaRPr>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62500" lnSpcReduction="20000"/>
          </a:bodyPr>
          <a:lstStyle/>
          <a:p>
            <a:r>
              <a:rPr lang="el-GR" dirty="0" smtClean="0"/>
              <a:t>2002 το Δίκτυο </a:t>
            </a:r>
            <a:r>
              <a:rPr lang="en-US" dirty="0" smtClean="0"/>
              <a:t>Citizenship Net work </a:t>
            </a:r>
            <a:r>
              <a:rPr lang="el-GR" dirty="0" smtClean="0"/>
              <a:t>με 12 άλλες ευρωπαϊκές οργανώσεις πολιτών συνέταξαν την Ευρωπαϊκή Χάρτα Δικαιωμάτων των ασθενών που διακηρύσσει 14 άρθρα</a:t>
            </a:r>
          </a:p>
          <a:p>
            <a:r>
              <a:rPr lang="el-GR" b="1" i="1" u="sng" dirty="0" smtClean="0"/>
              <a:t>Πρόληψης</a:t>
            </a:r>
          </a:p>
          <a:p>
            <a:r>
              <a:rPr lang="el-GR" b="1" i="1" u="sng" dirty="0" smtClean="0"/>
              <a:t>Πρόσβασης</a:t>
            </a:r>
          </a:p>
          <a:p>
            <a:r>
              <a:rPr lang="el-GR" b="1" i="1" u="sng" dirty="0" smtClean="0"/>
              <a:t>Πληροφόρησης</a:t>
            </a:r>
          </a:p>
          <a:p>
            <a:r>
              <a:rPr lang="el-GR" b="1" i="1" u="sng" dirty="0" smtClean="0"/>
              <a:t>Συγκατάθεσης </a:t>
            </a:r>
          </a:p>
          <a:p>
            <a:r>
              <a:rPr lang="el-GR" b="1" i="1" u="sng" dirty="0" smtClean="0"/>
              <a:t>Ελεύθερης επιλογής</a:t>
            </a:r>
          </a:p>
          <a:p>
            <a:r>
              <a:rPr lang="el-GR" b="1" i="1" u="sng" dirty="0" smtClean="0"/>
              <a:t>Εχεμύθειας και εμπιστευτικότητας </a:t>
            </a:r>
          </a:p>
          <a:p>
            <a:r>
              <a:rPr lang="el-GR" b="1" i="1" u="sng" dirty="0" smtClean="0"/>
              <a:t>Σεβασμού του χρόνου του ασθενούς</a:t>
            </a:r>
          </a:p>
          <a:p>
            <a:r>
              <a:rPr lang="el-GR" b="1" i="1" u="sng" dirty="0" smtClean="0"/>
              <a:t>Τήρησης προδιαγραφών ποιότητας</a:t>
            </a:r>
          </a:p>
          <a:p>
            <a:r>
              <a:rPr lang="el-GR" b="1" i="1" u="sng" dirty="0" smtClean="0"/>
              <a:t>Ασφάλειας</a:t>
            </a:r>
          </a:p>
          <a:p>
            <a:r>
              <a:rPr lang="el-GR" b="1" i="1" u="sng" dirty="0" smtClean="0"/>
              <a:t>Καινοτομίας</a:t>
            </a:r>
          </a:p>
          <a:p>
            <a:r>
              <a:rPr lang="el-GR" b="1" i="1" u="sng" dirty="0" smtClean="0"/>
              <a:t>Αποφυγής περιττής ταλαιπωρίας και πόνου</a:t>
            </a:r>
          </a:p>
          <a:p>
            <a:r>
              <a:rPr lang="el-GR" b="1" i="1" u="sng" dirty="0" smtClean="0"/>
              <a:t>Εξατομικευμένης θεραπείας</a:t>
            </a:r>
          </a:p>
          <a:p>
            <a:r>
              <a:rPr lang="el-GR" b="1" i="1" u="sng" dirty="0" smtClean="0"/>
              <a:t>Έκφρασης παραπόνων</a:t>
            </a:r>
          </a:p>
          <a:p>
            <a:r>
              <a:rPr lang="el-GR" b="1" i="1" u="sng" dirty="0" smtClean="0"/>
              <a:t>αποζημίωσης</a:t>
            </a:r>
          </a:p>
          <a:p>
            <a:endParaRPr lang="el-GR" b="1" i="1" u="sng" dirty="0" smtClean="0"/>
          </a:p>
          <a:p>
            <a:endParaRPr lang="el-GR" dirty="0"/>
          </a:p>
        </p:txBody>
      </p:sp>
      <p:sp>
        <p:nvSpPr>
          <p:cNvPr id="3" name="2 - Τίτλος"/>
          <p:cNvSpPr>
            <a:spLocks noGrp="1"/>
          </p:cNvSpPr>
          <p:nvPr>
            <p:ph type="title"/>
          </p:nvPr>
        </p:nvSpPr>
        <p:spPr/>
        <p:txBody>
          <a:bodyPr>
            <a:normAutofit/>
          </a:bodyPr>
          <a:lstStyle/>
          <a:p>
            <a:pPr algn="ctr"/>
            <a:r>
              <a:rPr lang="el-GR" sz="3200" dirty="0" smtClean="0">
                <a:solidFill>
                  <a:schemeClr val="accent4">
                    <a:lumMod val="75000"/>
                  </a:schemeClr>
                </a:solidFill>
              </a:rPr>
              <a:t>ΔΙΚΑΙΩΜΑΤΑ ΑΣΘΕΝΩΝ ΣΤΗΝ ΕΥΡΩΠΗ</a:t>
            </a:r>
            <a:endParaRPr lang="el-GR" sz="3200" dirty="0">
              <a:solidFill>
                <a:schemeClr val="accent4">
                  <a:lumMod val="75000"/>
                </a:schemeClr>
              </a:solidFill>
            </a:endParaRPr>
          </a:p>
        </p:txBody>
      </p:sp>
    </p:spTree>
  </p:cSld>
  <p:clrMapOvr>
    <a:masterClrMapping/>
  </p:clrMapOvr>
  <p:transition>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pPr algn="ctr">
              <a:buNone/>
            </a:pPr>
            <a:r>
              <a:rPr lang="el-GR" dirty="0" smtClean="0"/>
              <a:t>ΣΥΝΤΑΓΜΑ</a:t>
            </a:r>
          </a:p>
          <a:p>
            <a:pPr algn="just">
              <a:buNone/>
            </a:pPr>
            <a:r>
              <a:rPr lang="el-GR" u="sng" dirty="0" smtClean="0"/>
              <a:t>21 παρ.3</a:t>
            </a:r>
            <a:r>
              <a:rPr lang="el-GR" dirty="0" smtClean="0"/>
              <a:t>: το κράτος μεριμνά για την υγεία των πολιτών παίρνοντας ειδικά μέτρα για την προστασία της νεότητας, του γήρατος, της αναπηρίας, για την περίθαλψη των απόρων</a:t>
            </a:r>
          </a:p>
          <a:p>
            <a:pPr algn="just">
              <a:buNone/>
            </a:pPr>
            <a:r>
              <a:rPr lang="el-GR" u="sng" dirty="0" smtClean="0"/>
              <a:t>5 παρ.5</a:t>
            </a:r>
            <a:r>
              <a:rPr lang="el-GR" dirty="0" smtClean="0"/>
              <a:t>: για την προστασία της υγείας και της γενετικής ταυτότητας</a:t>
            </a:r>
            <a:r>
              <a:rPr lang="en-US" dirty="0" smtClean="0"/>
              <a:t>, </a:t>
            </a:r>
            <a:r>
              <a:rPr lang="el-GR" dirty="0" smtClean="0"/>
              <a:t>νόμος ορίζει τα σχετικά με την προστασία του ατόμου έναντι των </a:t>
            </a:r>
            <a:r>
              <a:rPr lang="el-GR" dirty="0" err="1" smtClean="0"/>
              <a:t>βιοϊατρικών</a:t>
            </a:r>
            <a:r>
              <a:rPr lang="el-GR" dirty="0" smtClean="0"/>
              <a:t> παρεμβάσεων</a:t>
            </a:r>
          </a:p>
          <a:p>
            <a:pPr algn="just">
              <a:buNone/>
            </a:pPr>
            <a:r>
              <a:rPr lang="el-GR" u="sng" dirty="0" smtClean="0"/>
              <a:t>5 παρ.1</a:t>
            </a:r>
            <a:r>
              <a:rPr lang="el-GR" dirty="0" smtClean="0"/>
              <a:t>: ελεύθερη ανάπτυξη προσωπικότητας</a:t>
            </a:r>
          </a:p>
          <a:p>
            <a:pPr algn="just">
              <a:buNone/>
            </a:pPr>
            <a:r>
              <a:rPr lang="el-GR" u="sng" dirty="0" smtClean="0"/>
              <a:t>2 παρ.1</a:t>
            </a:r>
            <a:r>
              <a:rPr lang="el-GR" dirty="0" smtClean="0"/>
              <a:t>: σεβασμός της ανθρώπινης αξίας</a:t>
            </a:r>
          </a:p>
          <a:p>
            <a:pPr algn="just">
              <a:buNone/>
            </a:pPr>
            <a:r>
              <a:rPr lang="el-GR" u="sng" dirty="0" smtClean="0"/>
              <a:t>9 και 9</a:t>
            </a:r>
            <a:r>
              <a:rPr lang="el-GR" u="sng" baseline="30000" dirty="0" smtClean="0"/>
              <a:t>Α</a:t>
            </a:r>
            <a:r>
              <a:rPr lang="el-GR" dirty="0" smtClean="0"/>
              <a:t>: προστασία ιδιωτικού βίου και προσωπικών δεδομένων</a:t>
            </a:r>
          </a:p>
          <a:p>
            <a:pPr algn="just">
              <a:buNone/>
            </a:pPr>
            <a:endParaRPr lang="el-GR" dirty="0" smtClean="0"/>
          </a:p>
          <a:p>
            <a:pPr algn="ctr">
              <a:buNone/>
            </a:pPr>
            <a:r>
              <a:rPr lang="el-GR" dirty="0" smtClean="0"/>
              <a:t> </a:t>
            </a:r>
            <a:endParaRPr lang="el-GR" dirty="0"/>
          </a:p>
        </p:txBody>
      </p:sp>
      <p:sp>
        <p:nvSpPr>
          <p:cNvPr id="3" name="2 - Τίτλος"/>
          <p:cNvSpPr>
            <a:spLocks noGrp="1"/>
          </p:cNvSpPr>
          <p:nvPr>
            <p:ph type="title"/>
          </p:nvPr>
        </p:nvSpPr>
        <p:spPr>
          <a:xfrm>
            <a:off x="428596" y="285728"/>
            <a:ext cx="8229600" cy="1219200"/>
          </a:xfrm>
        </p:spPr>
        <p:txBody>
          <a:bodyPr>
            <a:normAutofit/>
          </a:bodyPr>
          <a:lstStyle/>
          <a:p>
            <a:pPr algn="ctr"/>
            <a:r>
              <a:rPr lang="el-GR" sz="2800" dirty="0" smtClean="0">
                <a:solidFill>
                  <a:schemeClr val="accent4">
                    <a:lumMod val="75000"/>
                  </a:schemeClr>
                </a:solidFill>
              </a:rPr>
              <a:t>ΠΡΟΣΤΑΣΙΑ ΤΗΣ ΥΓΕΙΑΣ ΣΕ ΕΘΝΙΚΟ ΕΠΙΠΕΔΟ</a:t>
            </a:r>
            <a:endParaRPr lang="el-GR" sz="2800" dirty="0">
              <a:solidFill>
                <a:schemeClr val="accent4">
                  <a:lumMod val="75000"/>
                </a:schemeClr>
              </a:solidFill>
            </a:endParaRPr>
          </a:p>
        </p:txBody>
      </p:sp>
    </p:spTree>
  </p:cSld>
  <p:clrMapOvr>
    <a:masterClrMapping/>
  </p:clrMapOvr>
  <p:transition>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r>
              <a:rPr lang="el-GR" dirty="0" smtClean="0"/>
              <a:t>Στις 14 Ιουλίου 2005 η Ευρωπαϊκή Οικονομική και Κοινωνική Επιτροπή αποφάσισε να εκπονήσει γνωμοδότηση πρωτοβουλίας με θέμα τα δικαιώματα των ασθενών</a:t>
            </a:r>
          </a:p>
          <a:p>
            <a:r>
              <a:rPr lang="el-GR" dirty="0" smtClean="0"/>
              <a:t>Στις 26 Σεπτεμβρίου 2007 υιοθέτησε την άνω γνωμοδότηση, προσυπογράφει και αναγνωρίζει τον Ευρωπαϊκό Χάρτη των δικαιωμάτων των ασθενών:</a:t>
            </a:r>
          </a:p>
          <a:p>
            <a:r>
              <a:rPr lang="el-GR" b="1" i="1" u="sng" dirty="0" smtClean="0"/>
              <a:t>Ενημέρωσης ασθενούς για κατάσταση υγείας του και θεραπεία που θα ακολουθηθεί </a:t>
            </a:r>
            <a:r>
              <a:rPr lang="el-GR" dirty="0" smtClean="0"/>
              <a:t>( κατ’ εξαίρεση λόγοι κατεπείγοντος, αδυναμίας αντίληψης</a:t>
            </a:r>
            <a:r>
              <a:rPr lang="el-GR" b="1" i="1" u="sng" dirty="0" smtClean="0"/>
              <a:t>)</a:t>
            </a:r>
            <a:endParaRPr lang="el-GR" dirty="0" smtClean="0"/>
          </a:p>
          <a:p>
            <a:r>
              <a:rPr lang="el-GR" dirty="0" smtClean="0"/>
              <a:t>Σε έρευνα στην Ιταλία 37% των ασθενών πλήρως ενημερωμένοι, 35,2% μερικώς, 27,8% δεν είχαν αντίληψη της νόσου</a:t>
            </a:r>
          </a:p>
          <a:p>
            <a:r>
              <a:rPr lang="el-GR" dirty="0" smtClean="0"/>
              <a:t>Φιλανδία: 89% πλήρης αποκάλυψη της αλήθειας </a:t>
            </a:r>
          </a:p>
          <a:p>
            <a:r>
              <a:rPr lang="el-GR" dirty="0" smtClean="0"/>
              <a:t>Στην Κεντρική και Βόρεια Ευρώπη: πλήρης ενημέρωση</a:t>
            </a:r>
            <a:endParaRPr lang="el-GR" dirty="0"/>
          </a:p>
        </p:txBody>
      </p:sp>
      <p:sp>
        <p:nvSpPr>
          <p:cNvPr id="3" name="2 - Τίτλος"/>
          <p:cNvSpPr>
            <a:spLocks noGrp="1"/>
          </p:cNvSpPr>
          <p:nvPr>
            <p:ph type="title"/>
          </p:nvPr>
        </p:nvSpPr>
        <p:spPr/>
        <p:txBody>
          <a:bodyPr/>
          <a:lstStyle/>
          <a:p>
            <a:endParaRPr lang="el-GR" dirty="0"/>
          </a:p>
        </p:txBody>
      </p:sp>
    </p:spTree>
  </p:cSld>
  <p:clrMapOvr>
    <a:masterClrMapping/>
  </p:clrMapOvr>
  <p:transition>
    <p:spli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l-GR" b="1" i="1" u="sng" dirty="0" smtClean="0"/>
              <a:t>Ελεύθερης και συνειδητής συγκατάθεσης</a:t>
            </a:r>
            <a:endParaRPr lang="el-GR" dirty="0" smtClean="0"/>
          </a:p>
          <a:p>
            <a:r>
              <a:rPr lang="el-GR" dirty="0" smtClean="0"/>
              <a:t>Κατ’ εξαίρεση για λόγους κατεπείγοντος, απόπειρας αυτοκτονίας, πνευματικής ή φυσικής αδυναμίας, αδυναμίας προσώπων διορισμένων κατά νόμο, συμφέρον της ιδίας της υγείας, λόγοι δημοσίου συμφέροντος</a:t>
            </a:r>
          </a:p>
          <a:p>
            <a:r>
              <a:rPr lang="el-GR" b="1" i="1" u="sng" dirty="0" smtClean="0"/>
              <a:t>Αξιοπρέπειας</a:t>
            </a:r>
            <a:endParaRPr lang="el-GR" dirty="0" smtClean="0"/>
          </a:p>
          <a:p>
            <a:r>
              <a:rPr lang="el-GR" b="1" i="1" u="sng" dirty="0" smtClean="0"/>
              <a:t>Περίθαλψης για όλους</a:t>
            </a:r>
          </a:p>
          <a:p>
            <a:r>
              <a:rPr lang="el-GR" b="1" i="1" u="sng" dirty="0" smtClean="0"/>
              <a:t>Ποιοτικής περίθαλψης</a:t>
            </a:r>
          </a:p>
          <a:p>
            <a:r>
              <a:rPr lang="el-GR" b="1" i="1" u="sng" dirty="0" smtClean="0"/>
              <a:t>Πρόληψης και ασφάλειας φροντίδων</a:t>
            </a:r>
            <a:endParaRPr lang="el-GR" b="1" i="1" u="sng" dirty="0"/>
          </a:p>
        </p:txBody>
      </p:sp>
      <p:sp>
        <p:nvSpPr>
          <p:cNvPr id="3" name="2 - Τίτλος"/>
          <p:cNvSpPr>
            <a:spLocks noGrp="1"/>
          </p:cNvSpPr>
          <p:nvPr>
            <p:ph type="title"/>
          </p:nvPr>
        </p:nvSpPr>
        <p:spPr/>
        <p:txBody>
          <a:bodyPr/>
          <a:lstStyle/>
          <a:p>
            <a:endParaRPr lang="el-GR" dirty="0"/>
          </a:p>
        </p:txBody>
      </p:sp>
    </p:spTree>
  </p:cSld>
  <p:clrMapOvr>
    <a:masterClrMapping/>
  </p:clrMapOvr>
  <p:transition>
    <p:split orient="ver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r>
              <a:rPr lang="el-GR" b="1" dirty="0" smtClean="0"/>
              <a:t>3,4 Φεβρουαρίου 2000: </a:t>
            </a:r>
            <a:r>
              <a:rPr lang="en-US" b="1" dirty="0" smtClean="0"/>
              <a:t>G. </a:t>
            </a:r>
            <a:r>
              <a:rPr lang="en-US" b="1" dirty="0" err="1" smtClean="0"/>
              <a:t>Hortobagyi</a:t>
            </a:r>
            <a:r>
              <a:rPr lang="en-US" b="1" dirty="0" smtClean="0"/>
              <a:t>, D. </a:t>
            </a:r>
            <a:r>
              <a:rPr lang="en-US" b="1" dirty="0" err="1" smtClean="0"/>
              <a:t>Khayat</a:t>
            </a:r>
            <a:r>
              <a:rPr lang="el-GR" b="1" dirty="0" smtClean="0"/>
              <a:t>: Καταστατικός Χάρτης των Παρισίων-10 άρθρα</a:t>
            </a:r>
          </a:p>
          <a:p>
            <a:r>
              <a:rPr lang="el-GR" dirty="0" smtClean="0"/>
              <a:t>1: τα δικαιώματα των ασθενών με καρκίνο είναι ανθρώπινα δικαιώματα</a:t>
            </a:r>
          </a:p>
          <a:p>
            <a:r>
              <a:rPr lang="el-GR" dirty="0" smtClean="0"/>
              <a:t>2: στίγμα που σχετίζεται με τον καρκίνο</a:t>
            </a:r>
          </a:p>
          <a:p>
            <a:r>
              <a:rPr lang="el-GR" dirty="0" smtClean="0"/>
              <a:t>3: ανανέωση αντικαρκινικής έρευνας</a:t>
            </a:r>
          </a:p>
          <a:p>
            <a:r>
              <a:rPr lang="el-GR" dirty="0" smtClean="0"/>
              <a:t>4:θέσπιση προτεραιοτήτων ποιοτικής αντικαρκινικής φροντίδας, ενίσχυση ογκολογικής εξειδίκευσης, πρόσβαση ασθενών σε υψηλής ποιότητος κλινικές μελέτες </a:t>
            </a:r>
          </a:p>
          <a:p>
            <a:r>
              <a:rPr lang="el-GR" dirty="0" smtClean="0"/>
              <a:t>5: ανάπτυξη δημοσίων πολιτικών στην μάχη κατά του καρκίνου</a:t>
            </a:r>
          </a:p>
          <a:p>
            <a:r>
              <a:rPr lang="el-GR" dirty="0" smtClean="0"/>
              <a:t>7: προώθηση αρχών ίσης πρόσβασης στην ενημέρωση, επικοινωνία καρκινοπαθών και λειτουργών υγείας</a:t>
            </a:r>
          </a:p>
          <a:p>
            <a:r>
              <a:rPr lang="el-GR" dirty="0" smtClean="0"/>
              <a:t>8: στόχος η βελτίωση της ποιότητας ζωής των ασθενών με καρκίνο </a:t>
            </a:r>
          </a:p>
          <a:p>
            <a:r>
              <a:rPr lang="el-GR" dirty="0" smtClean="0"/>
              <a:t>9: σχεδιασμός εθνικών αντικαρκινικών στρατηγικών και πολιτικών</a:t>
            </a:r>
          </a:p>
          <a:p>
            <a:endParaRPr lang="el-GR" dirty="0"/>
          </a:p>
        </p:txBody>
      </p:sp>
      <p:sp>
        <p:nvSpPr>
          <p:cNvPr id="3" name="2 - Τίτλος"/>
          <p:cNvSpPr>
            <a:spLocks noGrp="1"/>
          </p:cNvSpPr>
          <p:nvPr>
            <p:ph type="title"/>
          </p:nvPr>
        </p:nvSpPr>
        <p:spPr/>
        <p:txBody>
          <a:bodyPr>
            <a:normAutofit/>
          </a:bodyPr>
          <a:lstStyle/>
          <a:p>
            <a:pPr algn="ctr"/>
            <a:r>
              <a:rPr lang="el-GR" sz="3200" dirty="0" smtClean="0">
                <a:solidFill>
                  <a:schemeClr val="accent4">
                    <a:lumMod val="75000"/>
                  </a:schemeClr>
                </a:solidFill>
              </a:rPr>
              <a:t>ΔΙΚΑΙΩΜΑΤΑ ΤΩΝ ΑΣΘΕΝΩΝ ΜΕ ΚΑΡΚΙΝΟ ΣΤΗΝ ΕΥΡΩΠΗ</a:t>
            </a:r>
            <a:endParaRPr lang="el-GR" sz="3200" dirty="0">
              <a:solidFill>
                <a:schemeClr val="accent4">
                  <a:lumMod val="75000"/>
                </a:schemeClr>
              </a:solidFill>
            </a:endParaRPr>
          </a:p>
        </p:txBody>
      </p:sp>
    </p:spTree>
  </p:cSld>
  <p:clrMapOvr>
    <a:masterClrMapping/>
  </p:clrMapOvr>
  <p:transition>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r>
              <a:rPr lang="el-GR" b="1" dirty="0" smtClean="0"/>
              <a:t>Τροποποιήθηκαν άρθρα της Ευρωπαϊκής Χάρτας των δικαιωμάτων των ασθενών γιατί αναφέρονται σε συγκεκριμένες ανάγκες των ασθενών με καρκίνο</a:t>
            </a:r>
            <a:r>
              <a:rPr lang="el-GR" dirty="0" smtClean="0"/>
              <a:t>:</a:t>
            </a:r>
          </a:p>
          <a:p>
            <a:r>
              <a:rPr lang="el-GR" b="1" i="1" u="sng" dirty="0" smtClean="0"/>
              <a:t>Πρόληψης που περιλαμβάνει και την έγκαιρη διάγνωση</a:t>
            </a:r>
          </a:p>
          <a:p>
            <a:r>
              <a:rPr lang="el-GR" b="1" i="1" u="sng" dirty="0" smtClean="0"/>
              <a:t>Κατάργησης διακρίσεων λόγω ηλικίας, φυλής, οικονομικής κατάστασης</a:t>
            </a:r>
          </a:p>
          <a:p>
            <a:r>
              <a:rPr lang="el-GR" b="1" i="1" u="sng" dirty="0" smtClean="0"/>
              <a:t>Επιστροφής στην εργασία ή παροχής επιδόματος</a:t>
            </a:r>
          </a:p>
          <a:p>
            <a:r>
              <a:rPr lang="el-GR" b="1" i="1" u="sng" dirty="0" smtClean="0"/>
              <a:t>Θεραπείας από διεπιστημονική ομάδα </a:t>
            </a:r>
            <a:r>
              <a:rPr lang="el-GR" b="1" i="1" u="sng" dirty="0" err="1" smtClean="0"/>
              <a:t>ογκολόγων</a:t>
            </a:r>
            <a:r>
              <a:rPr lang="el-GR" b="1" i="1" u="sng" dirty="0" smtClean="0"/>
              <a:t> και δεύτερης γνώμης</a:t>
            </a:r>
          </a:p>
          <a:p>
            <a:r>
              <a:rPr lang="el-GR" b="1" i="1" u="sng" dirty="0" smtClean="0"/>
              <a:t>Ελεύθερης διακίνησης ασθενών</a:t>
            </a:r>
          </a:p>
          <a:p>
            <a:r>
              <a:rPr lang="el-GR" b="1" i="1" u="sng" dirty="0" smtClean="0"/>
              <a:t>Ποιοτικών υπηρεσιών υγείας που βασίζονται στις οδηγίες των ειδικών </a:t>
            </a:r>
          </a:p>
          <a:p>
            <a:r>
              <a:rPr lang="el-GR" b="1" i="1" u="sng" dirty="0" smtClean="0"/>
              <a:t>Εκπροσώπησης</a:t>
            </a:r>
            <a:endParaRPr lang="el-GR" b="1" i="1" u="sng" dirty="0"/>
          </a:p>
        </p:txBody>
      </p:sp>
      <p:sp>
        <p:nvSpPr>
          <p:cNvPr id="3" name="2 - Τίτλος"/>
          <p:cNvSpPr>
            <a:spLocks noGrp="1"/>
          </p:cNvSpPr>
          <p:nvPr>
            <p:ph type="title"/>
          </p:nvPr>
        </p:nvSpPr>
        <p:spPr/>
        <p:txBody>
          <a:bodyPr/>
          <a:lstStyle/>
          <a:p>
            <a:endParaRPr lang="el-GR"/>
          </a:p>
        </p:txBody>
      </p:sp>
    </p:spTree>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b="1" dirty="0" smtClean="0"/>
              <a:t>Ψυχολογική υποστήριξη</a:t>
            </a:r>
          </a:p>
          <a:p>
            <a:r>
              <a:rPr lang="el-GR" b="1" dirty="0" smtClean="0"/>
              <a:t>Κοινωνική και οικονομική υποστήριξη</a:t>
            </a:r>
          </a:p>
          <a:p>
            <a:r>
              <a:rPr lang="el-GR" b="1" dirty="0" smtClean="0"/>
              <a:t>Εκπαίδευση, κατάρτιση, ευκαιρίες απασχόλησης</a:t>
            </a:r>
          </a:p>
          <a:p>
            <a:r>
              <a:rPr lang="el-GR" b="1" dirty="0" smtClean="0"/>
              <a:t>Πρακτική υποστήριξη</a:t>
            </a:r>
          </a:p>
          <a:p>
            <a:r>
              <a:rPr lang="el-GR" b="1" dirty="0" smtClean="0"/>
              <a:t>Επανένταξη σε χώρο εργασίας</a:t>
            </a:r>
          </a:p>
          <a:p>
            <a:r>
              <a:rPr lang="el-GR" b="1" dirty="0" smtClean="0"/>
              <a:t>Αποκατάσταση</a:t>
            </a:r>
          </a:p>
          <a:p>
            <a:pPr>
              <a:buNone/>
            </a:pPr>
            <a:endParaRPr lang="el-GR" b="1" dirty="0"/>
          </a:p>
        </p:txBody>
      </p:sp>
      <p:sp>
        <p:nvSpPr>
          <p:cNvPr id="3" name="2 - Τίτλος"/>
          <p:cNvSpPr>
            <a:spLocks noGrp="1"/>
          </p:cNvSpPr>
          <p:nvPr>
            <p:ph type="title"/>
          </p:nvPr>
        </p:nvSpPr>
        <p:spPr>
          <a:xfrm>
            <a:off x="428596" y="214290"/>
            <a:ext cx="8229600" cy="1219200"/>
          </a:xfrm>
        </p:spPr>
        <p:txBody>
          <a:bodyPr>
            <a:normAutofit/>
          </a:bodyPr>
          <a:lstStyle/>
          <a:p>
            <a:pPr algn="ctr"/>
            <a:r>
              <a:rPr lang="el-GR" sz="3200" dirty="0" smtClean="0">
                <a:solidFill>
                  <a:schemeClr val="accent4">
                    <a:lumMod val="75000"/>
                  </a:schemeClr>
                </a:solidFill>
              </a:rPr>
              <a:t>ΑΛΛΕΣ ΕΥΝΟΙΚΕΣ ΡΥΘΜΙΣΕΙΣ</a:t>
            </a:r>
            <a:endParaRPr lang="el-GR" sz="3200" dirty="0">
              <a:solidFill>
                <a:schemeClr val="accent4">
                  <a:lumMod val="75000"/>
                </a:schemeClr>
              </a:solidFill>
            </a:endParaRPr>
          </a:p>
        </p:txBody>
      </p:sp>
    </p:spTree>
  </p:cSld>
  <p:clrMapOvr>
    <a:masterClrMapping/>
  </p:clrMapOvr>
  <p:transition>
    <p:strip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pPr algn="just">
              <a:buNone/>
            </a:pPr>
            <a:r>
              <a:rPr lang="el-GR" dirty="0" smtClean="0"/>
              <a:t>17</a:t>
            </a:r>
            <a:r>
              <a:rPr lang="el-GR" baseline="30000" dirty="0" smtClean="0"/>
              <a:t>ο</a:t>
            </a:r>
            <a:r>
              <a:rPr lang="el-GR" dirty="0" smtClean="0"/>
              <a:t> αιώνα από</a:t>
            </a:r>
            <a:r>
              <a:rPr lang="en-US" dirty="0" smtClean="0"/>
              <a:t> Francis Bacon</a:t>
            </a:r>
          </a:p>
          <a:p>
            <a:pPr algn="just">
              <a:buNone/>
            </a:pPr>
            <a:r>
              <a:rPr lang="el-GR" dirty="0" smtClean="0"/>
              <a:t>Ελβετία: κλινική  </a:t>
            </a:r>
            <a:r>
              <a:rPr lang="en-US" dirty="0" err="1" smtClean="0"/>
              <a:t>dignitas</a:t>
            </a:r>
            <a:r>
              <a:rPr lang="en-US" dirty="0" smtClean="0"/>
              <a:t> </a:t>
            </a:r>
            <a:endParaRPr lang="el-GR" dirty="0" smtClean="0"/>
          </a:p>
          <a:p>
            <a:pPr algn="just">
              <a:buNone/>
            </a:pPr>
            <a:r>
              <a:rPr lang="el-GR" u="sng" dirty="0" smtClean="0"/>
              <a:t>Ολλανδία</a:t>
            </a:r>
            <a:r>
              <a:rPr lang="el-GR" dirty="0" smtClean="0"/>
              <a:t>: την νομιμοποίησε το 2002- υπό προϋποθέσεις</a:t>
            </a:r>
          </a:p>
          <a:p>
            <a:pPr algn="just">
              <a:buNone/>
            </a:pPr>
            <a:r>
              <a:rPr lang="el-GR" u="sng" dirty="0" smtClean="0"/>
              <a:t>Βέλγιο</a:t>
            </a:r>
            <a:r>
              <a:rPr lang="el-GR" dirty="0" smtClean="0"/>
              <a:t>: </a:t>
            </a:r>
            <a:r>
              <a:rPr lang="el-GR" smtClean="0"/>
              <a:t>υπό προϋποθέσεις το 2002</a:t>
            </a:r>
            <a:endParaRPr lang="el-GR" dirty="0" smtClean="0"/>
          </a:p>
          <a:p>
            <a:pPr algn="just">
              <a:buNone/>
            </a:pPr>
            <a:r>
              <a:rPr lang="el-GR" dirty="0" smtClean="0"/>
              <a:t> </a:t>
            </a:r>
            <a:r>
              <a:rPr lang="el-GR" u="sng" dirty="0" smtClean="0"/>
              <a:t>Λουξεμβούργο</a:t>
            </a:r>
            <a:r>
              <a:rPr lang="el-GR" dirty="0" smtClean="0"/>
              <a:t>: επιτρέπει την ευθανασία</a:t>
            </a:r>
          </a:p>
          <a:p>
            <a:pPr algn="just">
              <a:buNone/>
            </a:pPr>
            <a:r>
              <a:rPr lang="el-GR" u="sng" dirty="0" smtClean="0"/>
              <a:t>Γαλλία</a:t>
            </a:r>
            <a:r>
              <a:rPr lang="el-GR" dirty="0" smtClean="0"/>
              <a:t>: 2004 νόμος για τερματισμό θεραπείας ασθενούς που τον κρατούσε στην ζωή</a:t>
            </a:r>
          </a:p>
          <a:p>
            <a:pPr algn="just">
              <a:buNone/>
            </a:pPr>
            <a:r>
              <a:rPr lang="el-GR" dirty="0" smtClean="0"/>
              <a:t>Παρόμοια ρύθμιση και η </a:t>
            </a:r>
            <a:r>
              <a:rPr lang="el-GR" u="sng" dirty="0" smtClean="0"/>
              <a:t>Ιταλία</a:t>
            </a:r>
          </a:p>
          <a:p>
            <a:pPr algn="just">
              <a:buNone/>
            </a:pPr>
            <a:r>
              <a:rPr lang="el-GR" u="sng" dirty="0" smtClean="0"/>
              <a:t>Νορβηγία, Σουηδία</a:t>
            </a:r>
            <a:r>
              <a:rPr lang="el-GR" dirty="0" smtClean="0"/>
              <a:t>: ρύθμισαν νομοθετικά το θέμα</a:t>
            </a:r>
          </a:p>
          <a:p>
            <a:pPr algn="just">
              <a:buNone/>
            </a:pPr>
            <a:r>
              <a:rPr lang="el-GR" u="sng" dirty="0" smtClean="0"/>
              <a:t>Μ. Βρετανία</a:t>
            </a:r>
            <a:r>
              <a:rPr lang="el-GR" dirty="0" smtClean="0"/>
              <a:t>: υπό αυστηρούς όρους και προϋποθέσεις συζητείται στην Βουλή των Λόρδων</a:t>
            </a:r>
          </a:p>
          <a:p>
            <a:pPr algn="just">
              <a:buNone/>
            </a:pPr>
            <a:endParaRPr lang="el-GR" dirty="0" smtClean="0"/>
          </a:p>
        </p:txBody>
      </p:sp>
      <p:sp>
        <p:nvSpPr>
          <p:cNvPr id="3" name="2 - Τίτλος"/>
          <p:cNvSpPr>
            <a:spLocks noGrp="1"/>
          </p:cNvSpPr>
          <p:nvPr>
            <p:ph type="title"/>
          </p:nvPr>
        </p:nvSpPr>
        <p:spPr/>
        <p:txBody>
          <a:bodyPr>
            <a:normAutofit/>
          </a:bodyPr>
          <a:lstStyle/>
          <a:p>
            <a:pPr algn="ctr"/>
            <a:r>
              <a:rPr lang="el-GR" sz="3600" dirty="0" smtClean="0">
                <a:solidFill>
                  <a:schemeClr val="accent4">
                    <a:lumMod val="75000"/>
                  </a:schemeClr>
                </a:solidFill>
              </a:rPr>
              <a:t>ΕΥΘΑΝΑΣΙΑ</a:t>
            </a:r>
            <a:endParaRPr lang="el-GR" sz="3600" dirty="0">
              <a:solidFill>
                <a:schemeClr val="accent4">
                  <a:lumMod val="75000"/>
                </a:schemeClr>
              </a:solidFill>
            </a:endParaRPr>
          </a:p>
        </p:txBody>
      </p:sp>
    </p:spTree>
  </p:cSld>
  <p:clrMapOvr>
    <a:masterClrMapping/>
  </p:clrMapOvr>
  <p:transition>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r>
              <a:rPr lang="el-GR" b="1" dirty="0" smtClean="0"/>
              <a:t>Να επιτευχθεί καλύτερα και γρηγορότερα η εναρμόνιση των εθνικών Δικαίων και του Δικαίου της Ευρωπαϊκής Ένωσης</a:t>
            </a:r>
          </a:p>
          <a:p>
            <a:r>
              <a:rPr lang="el-GR" b="1" dirty="0" smtClean="0"/>
              <a:t>Ρυθμίσεις με επίκεντρο τον άνθρωπο-ασθενή με καρκίνο </a:t>
            </a:r>
          </a:p>
          <a:p>
            <a:r>
              <a:rPr lang="el-GR" b="1" dirty="0" smtClean="0"/>
              <a:t>Σωστή και άριστη συνεργασία ασθενών και όλων των παραγόντων της υγείας</a:t>
            </a:r>
          </a:p>
          <a:p>
            <a:r>
              <a:rPr lang="el-GR" b="1" dirty="0" err="1" smtClean="0"/>
              <a:t>Στοχευμένες</a:t>
            </a:r>
            <a:r>
              <a:rPr lang="el-GR" b="1" dirty="0" smtClean="0"/>
              <a:t> πρωτοβουλίες και δράσεις των εθνικών κυβερνήσεων και της Ευρωπαϊκής Ένωσης</a:t>
            </a:r>
          </a:p>
          <a:p>
            <a:r>
              <a:rPr lang="el-GR" b="1" dirty="0" smtClean="0"/>
              <a:t>Βούληση, αποφασιστικότητα, θάρρος, πολιτικές, δράσεις, στρατηγικές</a:t>
            </a:r>
          </a:p>
          <a:p>
            <a:r>
              <a:rPr lang="el-GR" b="1" dirty="0" smtClean="0"/>
              <a:t>Συνεχής χρηματοδότηση για ερευνητικά προγράμματα</a:t>
            </a:r>
          </a:p>
          <a:p>
            <a:r>
              <a:rPr lang="el-GR" b="1" dirty="0" smtClean="0"/>
              <a:t>Και ο καρκίνος θα νικηθεί…! Γιατί μπορεί να νικηθεί…! Αρκεί να το πιστέψουμε…!</a:t>
            </a:r>
            <a:endParaRPr lang="el-GR" b="1" dirty="0"/>
          </a:p>
        </p:txBody>
      </p:sp>
      <p:sp>
        <p:nvSpPr>
          <p:cNvPr id="3" name="2 - Τίτλος"/>
          <p:cNvSpPr>
            <a:spLocks noGrp="1"/>
          </p:cNvSpPr>
          <p:nvPr>
            <p:ph type="title"/>
          </p:nvPr>
        </p:nvSpPr>
        <p:spPr/>
        <p:txBody>
          <a:bodyPr>
            <a:normAutofit/>
          </a:bodyPr>
          <a:lstStyle/>
          <a:p>
            <a:pPr algn="ctr"/>
            <a:r>
              <a:rPr lang="el-GR" sz="3200" dirty="0" smtClean="0">
                <a:solidFill>
                  <a:schemeClr val="accent4">
                    <a:lumMod val="75000"/>
                  </a:schemeClr>
                </a:solidFill>
              </a:rPr>
              <a:t>ΣΥΜΠΕΡΑΣΜΑΤΑ</a:t>
            </a:r>
            <a:endParaRPr lang="el-GR" sz="3200" dirty="0">
              <a:solidFill>
                <a:schemeClr val="accent4">
                  <a:lumMod val="75000"/>
                </a:schemeClr>
              </a:solidFill>
            </a:endParaRPr>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sz="3200" dirty="0" smtClean="0">
                <a:solidFill>
                  <a:schemeClr val="accent4">
                    <a:lumMod val="75000"/>
                  </a:schemeClr>
                </a:solidFill>
              </a:rPr>
              <a:t>ΠΡΟΣΤΑΣΙΑ ΤΗΣ ΥΓΕΙΑΣ ΣΕ </a:t>
            </a:r>
            <a:br>
              <a:rPr lang="el-GR" sz="3200" dirty="0" smtClean="0">
                <a:solidFill>
                  <a:schemeClr val="accent4">
                    <a:lumMod val="75000"/>
                  </a:schemeClr>
                </a:solidFill>
              </a:rPr>
            </a:br>
            <a:r>
              <a:rPr lang="el-GR" sz="3200" dirty="0" smtClean="0">
                <a:solidFill>
                  <a:schemeClr val="accent4">
                    <a:lumMod val="75000"/>
                  </a:schemeClr>
                </a:solidFill>
              </a:rPr>
              <a:t>ΚΟΙΝΟΤΙΚΟ ΕΠΙΠΕΔΟ-ΔΙΕΘΝΕΣ ΕΠΙΠΕΔΟ</a:t>
            </a:r>
            <a:endParaRPr lang="el-GR" sz="3200" dirty="0">
              <a:solidFill>
                <a:schemeClr val="accent4">
                  <a:lumMod val="75000"/>
                </a:schemeClr>
              </a:solidFill>
            </a:endParaRPr>
          </a:p>
        </p:txBody>
      </p:sp>
      <p:sp>
        <p:nvSpPr>
          <p:cNvPr id="3" name="2 - Θέση περιεχομένου"/>
          <p:cNvSpPr>
            <a:spLocks noGrp="1"/>
          </p:cNvSpPr>
          <p:nvPr>
            <p:ph sz="half" idx="1"/>
          </p:nvPr>
        </p:nvSpPr>
        <p:spPr/>
        <p:txBody>
          <a:bodyPr>
            <a:normAutofit fontScale="77500" lnSpcReduction="20000"/>
          </a:bodyPr>
          <a:lstStyle/>
          <a:p>
            <a:r>
              <a:rPr lang="el-GR" dirty="0" smtClean="0"/>
              <a:t>Ευρωπαϊκές Συνθήκες( ΕΟΚ, για την Ευρωπαϊκή Κοινότητα άνθρακα και χάλυβα, για την Ευρωπαϊκή Κοινότητα ατομικής ενέργειας, Μάαστριχτ, Άμστερνταμ)</a:t>
            </a:r>
          </a:p>
          <a:p>
            <a:r>
              <a:rPr lang="el-GR" dirty="0" smtClean="0"/>
              <a:t>Νομολογία Δικαστηρίου Ευρωπαϊκών Κοινοτήτων</a:t>
            </a:r>
          </a:p>
          <a:p>
            <a:r>
              <a:rPr lang="el-GR" dirty="0" smtClean="0"/>
              <a:t>Ενιαία Ευρωπαϊκή Πράξη</a:t>
            </a:r>
          </a:p>
          <a:p>
            <a:r>
              <a:rPr lang="el-GR" dirty="0" smtClean="0"/>
              <a:t>Παράγωγο κοινοτικό Δίκαιο</a:t>
            </a:r>
            <a:endParaRPr lang="el-GR" dirty="0"/>
          </a:p>
        </p:txBody>
      </p:sp>
      <p:sp>
        <p:nvSpPr>
          <p:cNvPr id="4" name="3 - Θέση περιεχομένου"/>
          <p:cNvSpPr>
            <a:spLocks noGrp="1"/>
          </p:cNvSpPr>
          <p:nvPr>
            <p:ph sz="half" idx="2"/>
          </p:nvPr>
        </p:nvSpPr>
        <p:spPr/>
        <p:txBody>
          <a:bodyPr>
            <a:normAutofit fontScale="77500" lnSpcReduction="20000"/>
          </a:bodyPr>
          <a:lstStyle/>
          <a:p>
            <a:r>
              <a:rPr lang="el-GR" dirty="0" smtClean="0"/>
              <a:t>1944: Διακήρυξη της Γενικής Συνέλευσης της Διεθνούς οργάνωσης εργασίας</a:t>
            </a:r>
          </a:p>
          <a:p>
            <a:r>
              <a:rPr lang="el-GR" dirty="0" smtClean="0"/>
              <a:t>1946: Καταστατικός Χάρτης της παγκόσμιας οργάνωσης υγείας</a:t>
            </a:r>
          </a:p>
          <a:p>
            <a:r>
              <a:rPr lang="el-GR" dirty="0" smtClean="0"/>
              <a:t>1950: Σύμβαση για τα δικαιώματα του ανθρώπου και τις θεμελιώδεις ελευθερίες</a:t>
            </a:r>
          </a:p>
          <a:p>
            <a:r>
              <a:rPr lang="el-GR" dirty="0" smtClean="0"/>
              <a:t>1952: Σύμβαση 102 της Δ.Ο.Ε </a:t>
            </a:r>
          </a:p>
          <a:p>
            <a:r>
              <a:rPr lang="el-GR" dirty="0" smtClean="0"/>
              <a:t>1997: Σύμβαση για τα δικαιώματα του ανθρώπου και την ανθρώπινη αξιοπρέπεια έναντι των εφαρμογών της βιολογίας και της ιατρικής του Συμβουλίου της Ευρώπης</a:t>
            </a:r>
            <a:endParaRPr lang="el-GR" dirty="0"/>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dirty="0" smtClean="0"/>
              <a:t>ΕΥΡΩΠΑΙΚΟΣ ΟΡΓΑΝΙΣΜΟΣ ΓΙΑ ΤΗΝΑΣΦΑΛΕΙΑ ΚΑΙ ΤΗΝ ΥΓΕΙΑ ΣΤΗΝ ΕΡΓΑΣΙΑ( 1996, Μπιλμπάο Ισπανίας)</a:t>
            </a:r>
          </a:p>
          <a:p>
            <a:r>
              <a:rPr lang="el-GR" sz="2400" dirty="0" smtClean="0"/>
              <a:t>ΕΚΤΕΛΕΣΤΙΚΟΣ ΟΡΓΑΝΙΣΜΟΣ ΓΙΑ ΤΟ ΠΡΟΓΡΑΜΜΑ ΔΗΜΟΣΙΑΣ ΥΓΕΙΑΣ( 2005, Λουξεμβούργο)</a:t>
            </a:r>
          </a:p>
          <a:p>
            <a:r>
              <a:rPr lang="el-GR" dirty="0" smtClean="0"/>
              <a:t>ΕΥΡΩΠΑΙΚΟ ΚΕΝΤΡΟ ΠΡΟΛΗΨΗΣ ΚΑΙ ΕΛΕΓΧΟΥ ΝΟΣΩΝ (2005, Στοκχόλμη)</a:t>
            </a:r>
          </a:p>
          <a:p>
            <a:r>
              <a:rPr lang="el-GR" sz="2400" dirty="0" smtClean="0"/>
              <a:t>ΕΥΡΩΠΑΙΚΗ ΑΡΧΗ ΓΙΑ ΤΗΝ ΑΣΦΑΛΕΙΑ ΤΩΝ ΤΡΟΦΙΜΩΝ (2002, </a:t>
            </a:r>
            <a:r>
              <a:rPr lang="el-GR" sz="2400" dirty="0" err="1" smtClean="0"/>
              <a:t>βρυξέλλες</a:t>
            </a:r>
            <a:r>
              <a:rPr lang="el-GR" sz="2400" dirty="0" smtClean="0"/>
              <a:t> προσωρινώς και Πάρμα μονίμως)</a:t>
            </a:r>
          </a:p>
          <a:p>
            <a:r>
              <a:rPr lang="el-GR" sz="2400" dirty="0" smtClean="0"/>
              <a:t>ΕΥΡΩΠΑΙΚΟΣ ΟΡΓΑΝΙΣΜΟΣ ΦΑΡΜΑΚΩΝ (1995, Λονδίνο)</a:t>
            </a:r>
          </a:p>
          <a:p>
            <a:r>
              <a:rPr lang="el-GR" sz="2400" dirty="0" smtClean="0"/>
              <a:t>Ε</a:t>
            </a:r>
            <a:r>
              <a:rPr lang="en-US" sz="2400" dirty="0" smtClean="0"/>
              <a:t>Y</a:t>
            </a:r>
            <a:r>
              <a:rPr lang="el-GR" sz="2400" dirty="0" smtClean="0"/>
              <a:t>ΡΩΠΑΙΚΟ ΚΕΝΤΡΟ ΠΑΡΑΚΟΛΟΥΘΗΣΗΣ ΝΑΡΚΩΤΙΚΩΝ ΚΑΙ ΤΟΞΙΚΟΜΑΝΙΑΣ (1993,Λισσαβώνα)</a:t>
            </a:r>
          </a:p>
          <a:p>
            <a:r>
              <a:rPr lang="el-GR" sz="2400" dirty="0" smtClean="0"/>
              <a:t>ΕΥΡΩΠΑΙΚΟΣ ΟΡΓΑΝΙΣΜΟΣ ΠΕΡΙΒΑΛΛΟΝΤΟΣ (1994, Κοπεγχάγη)</a:t>
            </a:r>
          </a:p>
          <a:p>
            <a:r>
              <a:rPr lang="el-GR" sz="2400" dirty="0" smtClean="0"/>
              <a:t> ΕΥΡΩΠΑΙΚΟ ΙΔΡΥΜΑ ΓΙΑ ΤΗΝ ΒΕΛΤΙΩΣΗ ΤΩΝ ΣΥΝΘΗΚΩΝ ΔΙΑΒΙΩΣΗΣ ΚΑΙ ΕΡΓΑΣΙΑΣ (1975, Δουβλίνο)</a:t>
            </a:r>
          </a:p>
          <a:p>
            <a:endParaRPr lang="el-GR" sz="2400" dirty="0" smtClean="0"/>
          </a:p>
          <a:p>
            <a:endParaRPr lang="el-GR" sz="2400" dirty="0" smtClean="0"/>
          </a:p>
          <a:p>
            <a:endParaRPr lang="el-GR" sz="2400" dirty="0" smtClean="0"/>
          </a:p>
          <a:p>
            <a:endParaRPr lang="el-GR" sz="2400" dirty="0" smtClean="0"/>
          </a:p>
          <a:p>
            <a:endParaRPr lang="el-GR" sz="2400" dirty="0"/>
          </a:p>
        </p:txBody>
      </p:sp>
      <p:sp>
        <p:nvSpPr>
          <p:cNvPr id="3" name="2 - Τίτλος"/>
          <p:cNvSpPr>
            <a:spLocks noGrp="1"/>
          </p:cNvSpPr>
          <p:nvPr>
            <p:ph type="title"/>
          </p:nvPr>
        </p:nvSpPr>
        <p:spPr/>
        <p:txBody>
          <a:bodyPr>
            <a:normAutofit/>
          </a:bodyPr>
          <a:lstStyle/>
          <a:p>
            <a:pPr algn="ctr"/>
            <a:r>
              <a:rPr lang="el-GR" sz="3200" dirty="0" smtClean="0">
                <a:solidFill>
                  <a:schemeClr val="accent4">
                    <a:lumMod val="75000"/>
                  </a:schemeClr>
                </a:solidFill>
              </a:rPr>
              <a:t>ΕΥΡΩΠΑΙΚΟΙ ΟΡΓΑΝΙΣΜΟΙ ΓΙΑ ΘΕΜΑΤΑ ΥΓΕΙΑΣ</a:t>
            </a:r>
            <a:endParaRPr lang="el-GR" sz="3200" dirty="0">
              <a:solidFill>
                <a:schemeClr val="accent4">
                  <a:lumMod val="75000"/>
                </a:schemeClr>
              </a:solidFill>
            </a:endParaRPr>
          </a:p>
        </p:txBody>
      </p:sp>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r>
              <a:rPr lang="el-GR" sz="2000" dirty="0" smtClean="0"/>
              <a:t>ΨΗΦΙΣΜΑΤΑ ΣΥΜΒΟΥΛΙΟΥ ΣΤΟΝ ΤΟΜΕΑ ΔΙΑΤΡΟΦΗΣ ΚΑΙ ΥΓΕΙΑΣ, ΣΤΟΝ ΤΟΜΕΑ ΤΗΣ ΔΗΜΟΣΙΑΣ ΥΓΕΙΑΣ, ΚΑΝΟΝΙΣΜΟΙ, ΑΠΟΦΑΣΕΙΣ</a:t>
            </a:r>
          </a:p>
          <a:p>
            <a:r>
              <a:rPr lang="el-GR" sz="2000" dirty="0" smtClean="0"/>
              <a:t>ΕΥΡΩΠΑΙΚΟΣ ΧΑΡΤΗΣ ΔΙΚΑΙΩΜΑΤΩΝ ΤΩΝ ΝΟΣΗΛΕΥΟΜΕΝΩΝ ΑΣΘΕΝΩΝ ( 20-2-1984)</a:t>
            </a:r>
          </a:p>
          <a:p>
            <a:r>
              <a:rPr lang="el-GR" sz="2000" dirty="0" smtClean="0"/>
              <a:t> ΠΡΟΓΡΑΜΜΑ ΔΡΑΣΗΣ Ε.Κ ΚΑΤΑ ΤΟΥ ΚΑΡΚΙΝΟΥ, ΨΗΦΙΣΜΑΤΑ ,ΑΠΟΦΑΣΕΙΣ ΓΙΑ ΤΗΝ ΚΑΤΑΠΟΛΕΜΗΣΗ ΤΟΥ ΚΑΡΚΙΝΟΥ, ΨΗΦΙΣΜΑ ΓΙΑ ΤΟΝ ΚΑΡΚΙΝΟ ΤΟΥ ΜΑΣΤΟΥ, ΣΥΣΤΑΣΕΙΣ ΣΥΜΒΟΥΛΙΟΥ ΓΙΑ ΠΡΟΣΥΜΠΤΩΜΑΤΙΚΟ ΕΛΕΓΧΟ ΤΟΥ ΚΑΡΚΙΝΟΥ, ΑΠΟΦΑΣΕΙΣ ΕΠΙΤΡΟΠΗΣ ΓΙΑ ΣΥΣΤΑΣΗ ΣΥΜΒΟΥΛΕΥΤΙΚΗΣ ΕΠΙΤΡΟΠΗΣ ΓΙΑ ΠΡΟΛΗΨΗ ΤΟΥ ΚΑΡΚΙΝΟΥ</a:t>
            </a:r>
          </a:p>
          <a:p>
            <a:r>
              <a:rPr lang="el-GR" sz="2000" dirty="0" smtClean="0"/>
              <a:t>Η ΟΙΚΟΝΟΜΙΚΗ ΚΑΙ ΚΟΙΝΩΝΙΚΗ ΕΠΙΤΡΟΠΗ, ΤΟ ΕΥΡΩΠΑΙΚΟ ΚΟΙΝΟΒΟΥΛΙΟ, ΣΥΜΒΟΥΛΙΟ ΠΡΟΩΘΗΣΑΝ ΠΡΟΓΡΑΜΜΑΤΑ ΔΡΑΣΗΣ ΓΙΑ ΤΗΝ ΠΡΟΛΗΨΗ ΤΟΥ ΚΑΡΚΙΝΟΥ</a:t>
            </a:r>
          </a:p>
          <a:p>
            <a:r>
              <a:rPr lang="el-GR" sz="2000" dirty="0" smtClean="0"/>
              <a:t>1990: ΔΙΚΤΥΟ ΑΝΙΧΝΕΥΣΗΣ ΚΑΡΚΙΝΟΥ ΤΟΥ ΜΑΣΤΟΥ </a:t>
            </a:r>
          </a:p>
          <a:p>
            <a:r>
              <a:rPr lang="el-GR" sz="2000" dirty="0" smtClean="0"/>
              <a:t>ΣΥΝΕΧΗΣ ΧΡΗΜΑΤΟΔΟΤΗΣΗ ΚΑΙ ΔΡΑΣΤΗΡΙΟΤΗΤΑ ΓΙΑ ΕΡΕΥΝΗΤΙΚΑ ΠΡΟΓΡΑΜΜΑΤΑ ΣΧΕΤΙΚΑ ΜΕ ΤΗΝ ΕΡΕΥΝΑ ΤΟΥ ΚΑΡΚΙΝΟΥ</a:t>
            </a:r>
          </a:p>
          <a:p>
            <a:endParaRPr lang="el-GR" sz="2000" dirty="0" smtClean="0"/>
          </a:p>
          <a:p>
            <a:endParaRPr lang="el-GR" sz="2000" dirty="0"/>
          </a:p>
        </p:txBody>
      </p:sp>
      <p:sp>
        <p:nvSpPr>
          <p:cNvPr id="3" name="2 - Τίτλος"/>
          <p:cNvSpPr>
            <a:spLocks noGrp="1"/>
          </p:cNvSpPr>
          <p:nvPr>
            <p:ph type="title"/>
          </p:nvPr>
        </p:nvSpPr>
        <p:spPr/>
        <p:txBody>
          <a:bodyPr>
            <a:noAutofit/>
          </a:bodyPr>
          <a:lstStyle/>
          <a:p>
            <a:pPr algn="ctr"/>
            <a:r>
              <a:rPr lang="el-GR" sz="2800" dirty="0" smtClean="0">
                <a:solidFill>
                  <a:schemeClr val="accent4">
                    <a:lumMod val="75000"/>
                  </a:schemeClr>
                </a:solidFill>
              </a:rPr>
              <a:t>ΔΡΑΣΕΙΣ ΤΗΣ ΚΟΙΝΟΤΗΤΑΣ ΓΙΑ ΤΗΝ ΠΡΟΣΤΑΣΙΑ ΤΗΣ ΥΓΕΙΑΣ ΚΑΙ ΕΙΔΙΚΟΤΕΡΑ ΓΙΑ ΤΟΝ ΚΑΡΚΙΝΟ</a:t>
            </a:r>
            <a:endParaRPr lang="el-GR" sz="2800" dirty="0">
              <a:solidFill>
                <a:schemeClr val="accent4">
                  <a:lumMod val="75000"/>
                </a:schemeClr>
              </a:solidFill>
            </a:endParaRPr>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l-GR" sz="2000" dirty="0" smtClean="0"/>
              <a:t>ΕΧΕΙ ΣΗΜΕΙΩΘΕΙ ΜΕΓΑΛΗ ΠΡΟΟΟΔΟΣ, ΟΜΩΣ ΤΑ ΚΡΑΤΗ ΜΕΛΗ ΔΕΝ ΕΧΟΥΝ </a:t>
            </a:r>
            <a:r>
              <a:rPr lang="el-GR" sz="2000" dirty="0" smtClean="0"/>
              <a:t>ΕΦ</a:t>
            </a:r>
            <a:r>
              <a:rPr lang="en-US" sz="2000" dirty="0" smtClean="0"/>
              <a:t>A</a:t>
            </a:r>
            <a:r>
              <a:rPr lang="el-GR" sz="2000" dirty="0" smtClean="0"/>
              <a:t>ΡΜΟΣΕΙ </a:t>
            </a:r>
            <a:r>
              <a:rPr lang="el-GR" sz="2000" dirty="0" smtClean="0"/>
              <a:t>ΠΛΗΡΩΣ ΑΥΤΌΝ ΤΟΝ ΕΛΕΓΧΟ</a:t>
            </a:r>
          </a:p>
          <a:p>
            <a:r>
              <a:rPr lang="el-GR" sz="2000" dirty="0" smtClean="0"/>
              <a:t>ΛΙΓΟΤΕΡΟ ΑΠΟ ½ ΤΟΥ ΕΛΑΧΙΣΤΟΥ ΣΥΝΙΣΤΩΜΕΝΟΥ ΑΡΙΘΜΟΥ ΠΡΟΣΥΜΠΤΩΜΑΤΙΚΩΝ ΕΛΕΓΧΩΝ ΓΙΝΟΝΤΑΙ ΣΤΗΝ Ε.Ε ΚΑΘΕ ΕΤΟΣ 125.000.000 ΕΞΕΤΑΣΕΙΣ ΕΤΗΣΙΩΣ</a:t>
            </a:r>
          </a:p>
          <a:p>
            <a:r>
              <a:rPr lang="el-GR" sz="2000" dirty="0" smtClean="0"/>
              <a:t>ΓΙΑ ΤΟΝ ΚΑΡΚΙΝΟ ΤΟΥ ΜΑΣΤΟΥ ΜΟΝΟ ΣΕ 22 ΚΡΑΤΗ ΜΕΛΗ</a:t>
            </a:r>
          </a:p>
          <a:p>
            <a:r>
              <a:rPr lang="el-GR" sz="2000" dirty="0" smtClean="0"/>
              <a:t>ΓΙΑ ΤΟΝ ΚΑΡΚΙΝΟ ΤΟΥ ΤΡΑΧΗΛΟΥ ΜΟΝΟ ΣΕ 15 ΚΡΑΤΗ ΜΕΛΗ</a:t>
            </a:r>
          </a:p>
          <a:p>
            <a:r>
              <a:rPr lang="el-GR" sz="2000" dirty="0" smtClean="0"/>
              <a:t>ΓΙΑ ΤΟΝ ΚΑΡΚΙΝΟ ΤΟΥ ΠΑΧΕΟΣ ΕΝΤΕΡΟΥ ΜΟΝΟ ΣΕ 12 ΚΡΑΤΗ ΜΕΛΗ</a:t>
            </a:r>
          </a:p>
          <a:p>
            <a:r>
              <a:rPr lang="el-GR" sz="2000" dirty="0" smtClean="0"/>
              <a:t>ΜΟΝΟ 10 ΑΠΟ ΤΑ 25 ΕΧΟΥΝ ΛΑΒΕΙ ΜΕΤΡΑ ΓΙΑ ΤΗΝ ΔΙΑΣΦΑΛΙΣΗ ΤΗΣ ΠΟΙΟΤΗΤΑΣ ΓΙΑ ΠΑΡΑΔΕΙΓΜΑ ΣΤΗΝ ΠΕΡΙΠΤΩΣΗ ΤΟΥ ΚΑΡΚΙΝΟΥ ΤΟΥ ΜΑΣΤΟΥ, ΤΗΣ ΜΑΣΤΟΓΡΑΦΙΑΣ</a:t>
            </a:r>
          </a:p>
          <a:p>
            <a:endParaRPr lang="el-GR" sz="2000" dirty="0" smtClean="0"/>
          </a:p>
          <a:p>
            <a:endParaRPr lang="el-GR" sz="2000" dirty="0" smtClean="0"/>
          </a:p>
          <a:p>
            <a:endParaRPr lang="el-GR" sz="2000" dirty="0"/>
          </a:p>
        </p:txBody>
      </p:sp>
      <p:sp>
        <p:nvSpPr>
          <p:cNvPr id="3" name="2 - Τίτλος"/>
          <p:cNvSpPr>
            <a:spLocks noGrp="1"/>
          </p:cNvSpPr>
          <p:nvPr>
            <p:ph type="title"/>
          </p:nvPr>
        </p:nvSpPr>
        <p:spPr/>
        <p:txBody>
          <a:bodyPr>
            <a:normAutofit/>
          </a:bodyPr>
          <a:lstStyle/>
          <a:p>
            <a:pPr algn="ctr"/>
            <a:r>
              <a:rPr lang="el-GR" sz="2400" dirty="0" smtClean="0">
                <a:solidFill>
                  <a:schemeClr val="accent4">
                    <a:lumMod val="75000"/>
                  </a:schemeClr>
                </a:solidFill>
              </a:rPr>
              <a:t>ΠΡΟΣΥΜΠΤΩΜΑΤΙΚΟΣ ΕΛΕΓΧΟΣ ΓΙΑ ΚΑΡΚΙΝΟ ΜΑΣΤΟΥ, ΤΡΑΧΗΛΟΥ, ΟΡΘΟΥ, ΠΑΧΕΟΣ ΕΝΤΕΡΟΥ</a:t>
            </a:r>
            <a:endParaRPr lang="el-GR" sz="2400" dirty="0">
              <a:solidFill>
                <a:schemeClr val="accent4">
                  <a:lumMod val="75000"/>
                </a:schemeClr>
              </a:solidFill>
            </a:endParaRPr>
          </a:p>
        </p:txBody>
      </p:sp>
    </p:spTree>
  </p:cSld>
  <p:clrMapOvr>
    <a:masterClrMapping/>
  </p:clrMapOvr>
  <p:transition>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r>
              <a:rPr lang="el-GR" dirty="0" smtClean="0"/>
              <a:t>2007: 7,6 εκατομμύρια θάνατοι/ 12,3 εκατομμύρια νέα κρούσματα καρκίνου ( 20.000 άνθρωποι κάθε μέρα)</a:t>
            </a:r>
          </a:p>
          <a:p>
            <a:r>
              <a:rPr lang="el-GR" dirty="0" smtClean="0"/>
              <a:t>Με βάση τον Παγκόσμιο Οργανισμό Υγείας μέχρι το 2020 τα νέα περιστατικά καρκίνου αναμένεται να αυξηθούν σε 15-16 εκατομμύρια, οι θάνατοι θα ξεπεράσουν τα 10 εκατομμύρια</a:t>
            </a:r>
          </a:p>
          <a:p>
            <a:r>
              <a:rPr lang="el-GR" dirty="0" smtClean="0"/>
              <a:t>Καρκίνος του πνεύμονα: 1,3 εκατομμύρια θάνατοι ετησίως </a:t>
            </a:r>
          </a:p>
          <a:p>
            <a:r>
              <a:rPr lang="el-GR" dirty="0" smtClean="0"/>
              <a:t>Καρκίνος του στομάχου: 1 εκατομμύριο θάνατοι</a:t>
            </a:r>
          </a:p>
          <a:p>
            <a:r>
              <a:rPr lang="el-GR" dirty="0" smtClean="0"/>
              <a:t>Καρκίνος του ήπατος: 662.000 θάνατοι</a:t>
            </a:r>
          </a:p>
          <a:p>
            <a:r>
              <a:rPr lang="el-GR" dirty="0" smtClean="0"/>
              <a:t>Καρκίνος του </a:t>
            </a:r>
            <a:r>
              <a:rPr lang="el-GR" dirty="0" err="1" smtClean="0"/>
              <a:t>παχέος</a:t>
            </a:r>
            <a:r>
              <a:rPr lang="el-GR" dirty="0" smtClean="0"/>
              <a:t> εντέρου: 665.000 θάνατοι</a:t>
            </a:r>
          </a:p>
          <a:p>
            <a:r>
              <a:rPr lang="el-GR" dirty="0" smtClean="0"/>
              <a:t>Καρκίνος του μαστού: 502.000 θάνατοι</a:t>
            </a:r>
          </a:p>
          <a:p>
            <a:r>
              <a:rPr lang="el-GR" dirty="0" smtClean="0"/>
              <a:t>Στους άνδρες: καρκίνος πνεύμονα, στομάχου, ήπατος, </a:t>
            </a:r>
            <a:r>
              <a:rPr lang="el-GR" dirty="0" err="1" smtClean="0"/>
              <a:t>παχέος</a:t>
            </a:r>
            <a:r>
              <a:rPr lang="el-GR" dirty="0" smtClean="0"/>
              <a:t> εντέρου, οισοφάγου, προστάτη</a:t>
            </a:r>
          </a:p>
          <a:p>
            <a:r>
              <a:rPr lang="el-GR" dirty="0" smtClean="0"/>
              <a:t>Στις γυναίκες: μαστού, πνεύμονα, στομάχου, </a:t>
            </a:r>
            <a:r>
              <a:rPr lang="el-GR" dirty="0" err="1" smtClean="0"/>
              <a:t>παχέος</a:t>
            </a:r>
            <a:r>
              <a:rPr lang="el-GR" dirty="0" smtClean="0"/>
              <a:t> εντέρου, μήτρας</a:t>
            </a:r>
          </a:p>
          <a:p>
            <a:r>
              <a:rPr lang="el-GR" dirty="0" smtClean="0"/>
              <a:t>Έχουν αυξηθεί τα ποσοστά επιβίωσης από καρκίνο </a:t>
            </a:r>
            <a:r>
              <a:rPr lang="el-GR" dirty="0" err="1" smtClean="0"/>
              <a:t>πλήν</a:t>
            </a:r>
            <a:r>
              <a:rPr lang="el-GR" dirty="0" smtClean="0"/>
              <a:t> αυτών του πνεύμονα, παγκρέατος ήπατος </a:t>
            </a:r>
          </a:p>
          <a:p>
            <a:r>
              <a:rPr lang="el-GR" b="1" i="1" u="sng" dirty="0" smtClean="0"/>
              <a:t>Ευθύνεται για το 1/5 του συνόλου των θανάτων διεθνώς</a:t>
            </a:r>
          </a:p>
        </p:txBody>
      </p:sp>
      <p:sp>
        <p:nvSpPr>
          <p:cNvPr id="3" name="2 - Τίτλος"/>
          <p:cNvSpPr>
            <a:spLocks noGrp="1"/>
          </p:cNvSpPr>
          <p:nvPr>
            <p:ph type="title"/>
          </p:nvPr>
        </p:nvSpPr>
        <p:spPr/>
        <p:txBody>
          <a:bodyPr>
            <a:normAutofit/>
          </a:bodyPr>
          <a:lstStyle/>
          <a:p>
            <a:pPr algn="ctr"/>
            <a:r>
              <a:rPr lang="el-GR" sz="3200" dirty="0" smtClean="0">
                <a:solidFill>
                  <a:schemeClr val="accent4">
                    <a:lumMod val="75000"/>
                  </a:schemeClr>
                </a:solidFill>
              </a:rPr>
              <a:t>ΣΤΟΙΧΕΙΑ ΓΙΑ ΤΟΝ ΚΑΡΚΙΝΟ ΠΑΓΚΟΣΜΙΩΣ</a:t>
            </a:r>
            <a:endParaRPr lang="el-GR" sz="3200" dirty="0">
              <a:solidFill>
                <a:schemeClr val="accent4">
                  <a:lumMod val="75000"/>
                </a:schemeClr>
              </a:solidFill>
            </a:endParaRPr>
          </a:p>
        </p:txBody>
      </p:sp>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r>
              <a:rPr lang="el-GR" dirty="0" smtClean="0"/>
              <a:t>2006: 1,7 εκατομμύρια θάνατοι (56% άνδρες, 44% γυναίκες)/3,2 εκατομμύρια νέες περιπτώσεις ( 54% άνδρες, 46% γυναίκες)</a:t>
            </a:r>
          </a:p>
          <a:p>
            <a:r>
              <a:rPr lang="el-GR" dirty="0" smtClean="0"/>
              <a:t>2004: 2.886.800 περιπτώσεις καρκίνου, 711.000 θάνατοι</a:t>
            </a:r>
          </a:p>
          <a:p>
            <a:r>
              <a:rPr lang="el-GR" dirty="0" smtClean="0"/>
              <a:t>2002: 10,9 εκατομμύρια άνθρωποι με καρκίνο</a:t>
            </a:r>
          </a:p>
          <a:p>
            <a:r>
              <a:rPr lang="el-GR" dirty="0" smtClean="0"/>
              <a:t>Η πιο συχνή μορφή καρκίνου: πνεύμονα 13,3% (341.800 θάνατοι), </a:t>
            </a:r>
            <a:r>
              <a:rPr lang="el-GR" dirty="0" err="1" smtClean="0"/>
              <a:t>παχέος</a:t>
            </a:r>
            <a:r>
              <a:rPr lang="el-GR" dirty="0" smtClean="0"/>
              <a:t> εντέρου 13,2% ( 203.701 θάνατοι), μαστού 13% (129.900 θάνατοι)στομάχου (137.900 θάνατοι). </a:t>
            </a:r>
          </a:p>
          <a:p>
            <a:r>
              <a:rPr lang="el-GR" dirty="0" smtClean="0"/>
              <a:t>Υψηλότερες τιμές Κεντρική/Ανατολική Ευρώπη για καρκίνο: πνευμόνων, στομάχου, εντερικών, ήπατος, λεμφωμάτων, λευχαιμίας, τραχήλου της μήτρας</a:t>
            </a:r>
          </a:p>
          <a:p>
            <a:r>
              <a:rPr lang="el-GR" dirty="0" smtClean="0"/>
              <a:t>Ουγγαρία/ Πολωνία: υψηλά ποσοστά καρκίνου στόματος, λάρυγγα</a:t>
            </a:r>
          </a:p>
          <a:p>
            <a:r>
              <a:rPr lang="el-GR" dirty="0" smtClean="0"/>
              <a:t>Κάθε μέρα: 6.000-9.000 νέες περιπτώσεις/ 3185 θάνατοι</a:t>
            </a:r>
          </a:p>
          <a:p>
            <a:r>
              <a:rPr lang="el-GR" dirty="0" smtClean="0"/>
              <a:t>Κάθε 2,5 λεπτά μια γυναίκα διαγιγνώσκεται με καρκίνο του μαστού/κάθε 7,5 λεπτά πεθαίνει από τη νόσο</a:t>
            </a:r>
          </a:p>
          <a:p>
            <a:r>
              <a:rPr lang="el-GR" dirty="0" smtClean="0"/>
              <a:t>Σε όλες τις χώρες της Ευρώπης πτώση του ποσοστού των περιπτώσεων καρκίνου στομάχου</a:t>
            </a:r>
          </a:p>
          <a:p>
            <a:r>
              <a:rPr lang="el-GR" b="1" i="1" u="sng" dirty="0" smtClean="0"/>
              <a:t>Αποτελεί την 2</a:t>
            </a:r>
            <a:r>
              <a:rPr lang="el-GR" b="1" i="1" u="sng" baseline="30000" dirty="0" smtClean="0"/>
              <a:t>η</a:t>
            </a:r>
            <a:r>
              <a:rPr lang="el-GR" b="1" i="1" u="sng" dirty="0" smtClean="0"/>
              <a:t> πιο σημαντική αιτία θανάτου και νοσηρότητας στην Ευρώπη</a:t>
            </a:r>
          </a:p>
        </p:txBody>
      </p:sp>
      <p:sp>
        <p:nvSpPr>
          <p:cNvPr id="3" name="2 - Τίτλος"/>
          <p:cNvSpPr>
            <a:spLocks noGrp="1"/>
          </p:cNvSpPr>
          <p:nvPr>
            <p:ph type="title"/>
          </p:nvPr>
        </p:nvSpPr>
        <p:spPr/>
        <p:txBody>
          <a:bodyPr>
            <a:normAutofit/>
          </a:bodyPr>
          <a:lstStyle/>
          <a:p>
            <a:pPr algn="ctr"/>
            <a:r>
              <a:rPr lang="el-GR" sz="3200" dirty="0" smtClean="0">
                <a:solidFill>
                  <a:schemeClr val="accent4">
                    <a:lumMod val="75000"/>
                  </a:schemeClr>
                </a:solidFill>
              </a:rPr>
              <a:t>Ο ΚΑΡΚΙΝΟΣ ΣΤΗΝ ΕΥΡΩΠΗ</a:t>
            </a:r>
            <a:endParaRPr lang="el-GR" sz="3200" dirty="0">
              <a:solidFill>
                <a:schemeClr val="accent4">
                  <a:lumMod val="75000"/>
                </a:schemeClr>
              </a:solidFill>
            </a:endParaRPr>
          </a:p>
        </p:txBody>
      </p:sp>
    </p:spTree>
  </p:cSld>
  <p:clrMapOvr>
    <a:masterClrMapping/>
  </p:clrMapOvr>
  <p:transition>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Autofit/>
          </a:bodyPr>
          <a:lstStyle/>
          <a:p>
            <a:r>
              <a:rPr lang="el-GR" sz="2000" dirty="0" smtClean="0"/>
              <a:t>Μεταξύ 25%-50%</a:t>
            </a:r>
          </a:p>
          <a:p>
            <a:r>
              <a:rPr lang="el-GR" sz="2000" dirty="0" smtClean="0"/>
              <a:t>Ο ευρωπαϊκός μέσος όρος υψηλός για καρκίνο όρχεων 97,3%,μελανώματος 86,1%, </a:t>
            </a:r>
            <a:r>
              <a:rPr lang="el-GR" sz="2000" dirty="0" err="1" smtClean="0"/>
              <a:t>θυροειδούς</a:t>
            </a:r>
            <a:r>
              <a:rPr lang="el-GR" sz="2000" dirty="0" smtClean="0"/>
              <a:t> 83,2%, νόσου </a:t>
            </a:r>
            <a:r>
              <a:rPr lang="en-US" sz="2000" dirty="0" err="1" smtClean="0"/>
              <a:t>hodgkin</a:t>
            </a:r>
            <a:r>
              <a:rPr lang="en-US" sz="2000" dirty="0" smtClean="0"/>
              <a:t> 81,4%, </a:t>
            </a:r>
            <a:r>
              <a:rPr lang="el-GR" sz="2000" dirty="0" smtClean="0"/>
              <a:t>μαστού 79%, ενδομητρίου 78%, και χαμηλός για καρκίνο στομάχου 24,9%</a:t>
            </a:r>
            <a:r>
              <a:rPr lang="en-US" sz="2000" dirty="0" smtClean="0"/>
              <a:t>, </a:t>
            </a:r>
            <a:r>
              <a:rPr lang="el-GR" sz="2000" dirty="0" smtClean="0"/>
              <a:t>χρόνιας λευχαιμίας 32,2%, οξείας λευχαιμίας 14,8%, πνεύμονα 10,9%</a:t>
            </a:r>
          </a:p>
          <a:p>
            <a:r>
              <a:rPr lang="el-GR" sz="2000" dirty="0" smtClean="0"/>
              <a:t>Ο μέσος όρος επιβίωσης υψηλότερος για Βόρεια Ευρώπη, χαμηλότερος για Ανατολική.</a:t>
            </a:r>
          </a:p>
          <a:p>
            <a:r>
              <a:rPr lang="el-GR" sz="2000" dirty="0" smtClean="0"/>
              <a:t>Επιβίωση κάτω από τον μέσο όρο: Τσεχία, Εσθονία, Σλοβακία, Σλοβενία, Πολωνία, Δανία, (Αγγλία, Σκωτία, Ουαλία: για άνδρες 33-37% έναντι 38%  του ευρωπαϊκού μέσου όρου/για τις γυναίκες 47-51% έναντι 52%), Μάλτα, Πορτογαλία</a:t>
            </a:r>
          </a:p>
          <a:p>
            <a:r>
              <a:rPr lang="el-GR" sz="2000" dirty="0" smtClean="0"/>
              <a:t>Η Σουηδία το υψηλότερο ποσοστό επιβίωσης </a:t>
            </a:r>
          </a:p>
          <a:p>
            <a:r>
              <a:rPr lang="el-GR" sz="2000" dirty="0" smtClean="0"/>
              <a:t>Γαλλία και Ελβετία: υψηλά ποσοστά επιβίωσης</a:t>
            </a:r>
          </a:p>
          <a:p>
            <a:pPr>
              <a:buNone/>
            </a:pPr>
            <a:endParaRPr lang="el-GR" sz="2000" dirty="0"/>
          </a:p>
        </p:txBody>
      </p:sp>
      <p:sp>
        <p:nvSpPr>
          <p:cNvPr id="3" name="2 - Τίτλος"/>
          <p:cNvSpPr>
            <a:spLocks noGrp="1"/>
          </p:cNvSpPr>
          <p:nvPr>
            <p:ph type="title"/>
          </p:nvPr>
        </p:nvSpPr>
        <p:spPr/>
        <p:txBody>
          <a:bodyPr>
            <a:normAutofit/>
          </a:bodyPr>
          <a:lstStyle/>
          <a:p>
            <a:pPr algn="ctr"/>
            <a:r>
              <a:rPr lang="el-GR" sz="3200" dirty="0" smtClean="0">
                <a:solidFill>
                  <a:schemeClr val="accent4">
                    <a:lumMod val="75000"/>
                  </a:schemeClr>
                </a:solidFill>
              </a:rPr>
              <a:t>Η 5ΕΤΗΣ ΕΠΙΒΙΩΣΗ ΣΤΗΝ ΕΥΡΩΠΗ</a:t>
            </a:r>
            <a:endParaRPr lang="el-GR" sz="3200" dirty="0">
              <a:solidFill>
                <a:schemeClr val="accent4">
                  <a:lumMod val="75000"/>
                </a:schemeClr>
              </a:solidFill>
            </a:endParaRPr>
          </a:p>
        </p:txBody>
      </p:sp>
    </p:spTree>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561</TotalTime>
  <Words>2479</Words>
  <Application>Microsoft Office PowerPoint</Application>
  <PresentationFormat>Προβολή στην οθόνη (4:3)</PresentationFormat>
  <Paragraphs>233</Paragraphs>
  <Slides>26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Χαρτί</vt:lpstr>
      <vt:lpstr>ΕΥΡΩΠΑΙΚΟ ΘΕΣΜΙΚΟ ΠΛΑΙΣΙΟ ΓΙΑ ΤΑ  ΔΙΚΑΙΩΜΑΤΑ ΤΩΝ ΚΑΡΚΙΝΟΠΑΘΩΝ</vt:lpstr>
      <vt:lpstr>ΠΡΟΣΤΑΣΙΑ ΤΗΣ ΥΓΕΙΑΣ ΣΕ ΕΘΝΙΚΟ ΕΠΙΠΕΔΟ</vt:lpstr>
      <vt:lpstr>ΠΡΟΣΤΑΣΙΑ ΤΗΣ ΥΓΕΙΑΣ ΣΕ  ΚΟΙΝΟΤΙΚΟ ΕΠΙΠΕΔΟ-ΔΙΕΘΝΕΣ ΕΠΙΠΕΔΟ</vt:lpstr>
      <vt:lpstr>ΕΥΡΩΠΑΙΚΟΙ ΟΡΓΑΝΙΣΜΟΙ ΓΙΑ ΘΕΜΑΤΑ ΥΓΕΙΑΣ</vt:lpstr>
      <vt:lpstr>ΔΡΑΣΕΙΣ ΤΗΣ ΚΟΙΝΟΤΗΤΑΣ ΓΙΑ ΤΗΝ ΠΡΟΣΤΑΣΙΑ ΤΗΣ ΥΓΕΙΑΣ ΚΑΙ ΕΙΔΙΚΟΤΕΡΑ ΓΙΑ ΤΟΝ ΚΑΡΚΙΝΟ</vt:lpstr>
      <vt:lpstr>ΠΡΟΣΥΜΠΤΩΜΑΤΙΚΟΣ ΕΛΕΓΧΟΣ ΓΙΑ ΚΑΡΚΙΝΟ ΜΑΣΤΟΥ, ΤΡΑΧΗΛΟΥ, ΟΡΘΟΥ, ΠΑΧΕΟΣ ΕΝΤΕΡΟΥ</vt:lpstr>
      <vt:lpstr>ΣΤΟΙΧΕΙΑ ΓΙΑ ΤΟΝ ΚΑΡΚΙΝΟ ΠΑΓΚΟΣΜΙΩΣ</vt:lpstr>
      <vt:lpstr>Ο ΚΑΡΚΙΝΟΣ ΣΤΗΝ ΕΥΡΩΠΗ</vt:lpstr>
      <vt:lpstr>Η 5ΕΤΗΣ ΕΠΙΒΙΩΣΗ ΣΤΗΝ ΕΥΡΩΠΗ</vt:lpstr>
      <vt:lpstr>ΠΡΟΒΛΗΜΑΤΑ ΣΤΗΝ ΕΥΡΩΠΗ ΠΟΥ ΣΧΕΤΙΖΟΝΤΑΙ ΜΕ ΤΟΝ ΚΑΡΚΙΝΟ</vt:lpstr>
      <vt:lpstr>ΤΙ ΕΙΝΑΙ ΚΑΡΚΙΝΟΣ/ΠΟΙΑ Η ΙΣΤΟΡΙΑ ΤΟΥ/ΕΙΔΗ ΤΟΥ ΚΑΡΚΙΝΟΥ</vt:lpstr>
      <vt:lpstr>ΠΡΟΚΛΗΣΗ ΤΟΥ ΚΑΡΚΙΝΟΥ</vt:lpstr>
      <vt:lpstr>ΚΑΝΟΝΕΣ ΠΡΟΛΗΨΗΣ ΤΟΥ ΚΑΡΚΙΝΟΥ</vt:lpstr>
      <vt:lpstr>ΕΥΡΩΠΑΙΚΟΣ ΚΩΔΙΚΑΣ ΚΑΤΆ ΤΟΥ ΚΑΡΚΙΝΟΥ</vt:lpstr>
      <vt:lpstr>ΕΡΕΥΝΑ ΓΙΑ ΤΟΝ ΚΑΡΚΙΝΟ</vt:lpstr>
      <vt:lpstr>ΔΑΠΑΝΕΣ ΓΙΑ ΚΑΡΚΙΝΟ - ΘΕΡΑΠΕΙΑ ΚΑΡΚΙΝΟΥ</vt:lpstr>
      <vt:lpstr>ΕΝΑΛΛΑΚΤΙΚΕΣ ΘΕΡΑΠΕΙΕΣ ΕΥΡΩΠΑΙΩΝ ΚΑΡΚΙΝΟΠΑΘΩΝ</vt:lpstr>
      <vt:lpstr>ΕΥΡΩΠΑΙΚΕΣ ΟΡΓΑΝΩΣΕΙΣ ΓΙΑ ΤΟΝ ΚΑΡΚΙΝΟ</vt:lpstr>
      <vt:lpstr>ΔΙΚΑΙΩΜΑΤΑ ΑΣΘΕΝΩΝ ΣΤΗΝ ΕΥΡΩΠΗ</vt:lpstr>
      <vt:lpstr>Διαφάνεια 20</vt:lpstr>
      <vt:lpstr>Διαφάνεια 21</vt:lpstr>
      <vt:lpstr>ΔΙΚΑΙΩΜΑΤΑ ΤΩΝ ΑΣΘΕΝΩΝ ΜΕ ΚΑΡΚΙΝΟ ΣΤΗΝ ΕΥΡΩΠΗ</vt:lpstr>
      <vt:lpstr>Διαφάνεια 23</vt:lpstr>
      <vt:lpstr>ΑΛΛΕΣ ΕΥΝΟΙΚΕΣ ΡΥΘΜΙΣΕΙΣ</vt:lpstr>
      <vt:lpstr>ΕΥΘΑΝΑΣΙΑ</vt:lpstr>
      <vt:lpstr>ΣΥΜΠΕΡΑΣΜΑΤΑ</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ΘΕΣΜΙΚΟ ΠΛΑΙΣΙΟ ΓΙΑ ΤΑ ΔΙΚΑΙΩΜΑΤΑ ΤΩΝ ΚΑΡΚΙΝΟΠΑΘΩΝ</dc:title>
  <dc:creator>user</dc:creator>
  <cp:lastModifiedBy>user</cp:lastModifiedBy>
  <cp:revision>113</cp:revision>
  <dcterms:created xsi:type="dcterms:W3CDTF">2010-02-22T18:12:05Z</dcterms:created>
  <dcterms:modified xsi:type="dcterms:W3CDTF">2010-02-27T08:38:18Z</dcterms:modified>
</cp:coreProperties>
</file>