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7" r:id="rId4"/>
    <p:sldId id="259" r:id="rId5"/>
    <p:sldId id="261" r:id="rId6"/>
    <p:sldId id="260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4E6BC-6158-4446-8326-792501CD2095}" type="datetimeFigureOut">
              <a:rPr lang="el-GR" smtClean="0"/>
              <a:pPr/>
              <a:t>24/1/2011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01F4-02A3-4667-92F2-4B03E0B20D0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ΕΜΠΟΡΙΚΟ ΔΙΚΑΙΟ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r>
              <a:rPr lang="el-GR" sz="4000" dirty="0" smtClean="0">
                <a:solidFill>
                  <a:srgbClr val="C00000"/>
                </a:solidFill>
              </a:rPr>
              <a:t>ΠΡΟΣΩΠΙΚΕΣ ΕΤΑΙΡΕΙΕΣ</a:t>
            </a:r>
          </a:p>
          <a:p>
            <a:r>
              <a:rPr lang="el-GR" sz="4000" dirty="0" smtClean="0">
                <a:solidFill>
                  <a:srgbClr val="C00000"/>
                </a:solidFill>
              </a:rPr>
              <a:t>(ΟΜΟΡΡΥΘΜΗ ΚΑΙ ΕΤΕΡΟΡΡΥΘΜΗ) </a:t>
            </a:r>
            <a:endParaRPr lang="el-G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ΕΥΘΥΝΗ ΕΤΕΡΟΡΡΥΘΜΟΥ ΕΤΑΙΡΟΥ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Ευθύνεται  περιορισμένα μέχρι του ποσού της εισφοράς του (άρθρο 26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 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Αυτός που οφείλει την εισφορά του, ευθύνεται για τα εταιρικά χρέη άμεσα, πρωτογενώς και εις </a:t>
            </a:r>
            <a:r>
              <a:rPr lang="el-GR" dirty="0" err="1" smtClean="0">
                <a:solidFill>
                  <a:srgbClr val="C00000"/>
                </a:solidFill>
              </a:rPr>
              <a:t>ολόκληρον</a:t>
            </a:r>
            <a:r>
              <a:rPr lang="el-GR" dirty="0" smtClean="0">
                <a:solidFill>
                  <a:srgbClr val="C00000"/>
                </a:solidFill>
              </a:rPr>
              <a:t> με όλη την περιουσία, περιορισμένα ,μέχρι την αξία της οφειλόμενης εισφοράς του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ΠΡΟΫΠΟΘΕΣΕΙΣ ΣΥΣΤΑΣΗΣ ΟΜΟΡΡΥΘΜΗΣ ΕΤΑΙΡΕΙΑΣ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Σύμπραξη τουλάχιστον δύο προσώπων, φυσικών ή νομικών</a:t>
            </a:r>
          </a:p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Έγκυρη κατάρτιση της εταιρικής σύμβασης με έγγραφο : καταστατικό</a:t>
            </a:r>
          </a:p>
          <a:p>
            <a:pPr indent="34290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C00000"/>
                </a:solidFill>
              </a:rPr>
              <a:t>Δημοσίευση του καταστατικού στο πρωτοδικείο της έδρας της εταιρείας μέσα σε 15 ημέρες από την σύνταξή του ( άρθρο 20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ΣΧΗΜΑΤΙΣΜΟΣ ΕΤΑΙΡΙΚΗΣ ΕΠΩΝΥΜΙΑΣ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Μόνο από τα ονόματα και  τα επώνυμα ( όχι μόνο τα επώνυμα) των εταίρων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Όχι λέξεις δηλωτικές του είδους της επιχείρησης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Όχι φανταστικές ενδείξεις</a:t>
            </a:r>
          </a:p>
          <a:p>
            <a:pPr indent="342900">
              <a:lnSpc>
                <a:spcPct val="150000"/>
              </a:lnSpc>
            </a:pPr>
            <a:r>
              <a:rPr lang="el-GR" sz="4000" dirty="0" smtClean="0">
                <a:solidFill>
                  <a:srgbClr val="C00000"/>
                </a:solidFill>
              </a:rPr>
              <a:t>Αρκεί το όνομα ενός ή ορισμένων με την προσθήκη των λέξεων </a:t>
            </a:r>
            <a:r>
              <a:rPr lang="el-GR" sz="4000" dirty="0" err="1" smtClean="0">
                <a:solidFill>
                  <a:srgbClr val="C00000"/>
                </a:solidFill>
              </a:rPr>
              <a:t>Συντροφία</a:t>
            </a:r>
            <a:r>
              <a:rPr lang="el-GR" sz="4000" dirty="0" smtClean="0">
                <a:solidFill>
                  <a:srgbClr val="C00000"/>
                </a:solidFill>
              </a:rPr>
              <a:t> ή Σία ( άρθρο 21 </a:t>
            </a:r>
            <a:r>
              <a:rPr lang="el-GR" sz="4000" dirty="0" err="1" smtClean="0">
                <a:solidFill>
                  <a:srgbClr val="C00000"/>
                </a:solidFill>
              </a:rPr>
              <a:t>ΕμπΝ</a:t>
            </a:r>
            <a:r>
              <a:rPr lang="el-GR" sz="4000" dirty="0" smtClean="0">
                <a:solidFill>
                  <a:srgbClr val="C00000"/>
                </a:solidFill>
              </a:rPr>
              <a:t>)</a:t>
            </a:r>
            <a:endParaRPr lang="el-GR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ΕΥΘΥΝΗ ΟΜΟΡΡΥΘΜΩΝ ΕΤΑΙΡΩΝ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Η εταιρεία σε μη εκπλήρωση υποχρεώσεών της ευθύνεται με την περιουσία της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Παράλληλη ευθύνεται και κάθε εταίρος με την ατομική του περιουσία για την εκπλήρωση των εταιρικών υποχρεώσεων απεριόριστα και εις </a:t>
            </a:r>
            <a:r>
              <a:rPr lang="el-GR" dirty="0" err="1" smtClean="0">
                <a:solidFill>
                  <a:srgbClr val="C00000"/>
                </a:solidFill>
              </a:rPr>
              <a:t>ολόκληρον</a:t>
            </a:r>
            <a:r>
              <a:rPr lang="el-GR" dirty="0" smtClean="0">
                <a:solidFill>
                  <a:srgbClr val="C00000"/>
                </a:solidFill>
              </a:rPr>
              <a:t>  ( άρθρο 22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ΕΚΠΡΟΣΩΠΕΥΤΙΚΗ ΕΞΟΥΣΙΑ</a:t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ΔΙΑΧΕΙΡΙΣΤΙΚΗ ΕΞΟΥΣΙΑ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Κάθε ομόρρυθμος εταίρος μπορεί μόνος να δεσμεύει την εταιρεία, ανεξάρτητα από την σύμπραξη ή και παρά την εναντίωση των άλλων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Και στις προς τα έσω σχέσεις ισχύει ο κανόνας της ατομικής διαχείρισης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ΠΑΡΑΓΡΑΦΗ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Πενταετής (άρθρο 64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 των απαιτήσεων των εταιρικών δανειστών κατά των ομορρύθμων εταίρων σε περίπτωση λύσης της  εταιρείας και  σε περίπτωση αποχώρησης εταίρου 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ΕΤΕΡΟΡΡΥΘΜΗ ΕΤΑΙΡΕΙΑ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Εμπορική προσωπική εταιρεία με νομική προσωπικότητα όπου ένας ή περισσότεροι ευθύνονται απεριόριστα και εις </a:t>
            </a:r>
            <a:r>
              <a:rPr lang="el-GR" dirty="0" err="1" smtClean="0">
                <a:solidFill>
                  <a:srgbClr val="C00000"/>
                </a:solidFill>
              </a:rPr>
              <a:t>ολόκληρον</a:t>
            </a:r>
            <a:r>
              <a:rPr lang="el-GR" dirty="0" smtClean="0">
                <a:solidFill>
                  <a:srgbClr val="C00000"/>
                </a:solidFill>
              </a:rPr>
              <a:t> για τα εταιρικά χρέη, ενώ άλλοι ένας ή περισσότεροι δεν ευθύνονται ή ευθύνονται περιορισμένα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ΕΠΩΝΥΜΙΑ ΕΤΕΡΟΡΡΥΘΜΗΣ ΕΤΑΙΡΕΙΑΣ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Σχηματίζεται υποχρεωτικά από το όνομα ενός ή περισσοτέρων απεριόριστα ευθυνόμενων εταίρων και όχι από το όνομα των ετερορρύθμων ( άρθρο 23 παρ.2 και 25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 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ΔΙΑΧΕΙΡΙΣΤΙΚΗ ΕΞΟΥΣΙΑ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Δεν μπορεί να κάνει καμία πράξη διαχείρισης ( άρθρο 27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), δηλαδή </a:t>
            </a:r>
            <a:r>
              <a:rPr lang="el-GR" dirty="0" err="1" smtClean="0">
                <a:solidFill>
                  <a:srgbClr val="C00000"/>
                </a:solidFill>
              </a:rPr>
              <a:t>επροσώπηση</a:t>
            </a:r>
            <a:endParaRPr lang="el-GR" dirty="0" smtClean="0">
              <a:solidFill>
                <a:srgbClr val="C00000"/>
              </a:solidFill>
            </a:endParaRP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C00000"/>
                </a:solidFill>
              </a:rPr>
              <a:t>Αν παραβεί παραπάνω διάταξη : </a:t>
            </a:r>
            <a:r>
              <a:rPr lang="el-GR" dirty="0" err="1" smtClean="0">
                <a:solidFill>
                  <a:srgbClr val="C00000"/>
                </a:solidFill>
              </a:rPr>
              <a:t>απερίοριστη</a:t>
            </a:r>
            <a:r>
              <a:rPr lang="el-GR" dirty="0" smtClean="0">
                <a:solidFill>
                  <a:srgbClr val="C00000"/>
                </a:solidFill>
              </a:rPr>
              <a:t> και εις </a:t>
            </a:r>
            <a:r>
              <a:rPr lang="el-GR" dirty="0" err="1" smtClean="0">
                <a:solidFill>
                  <a:srgbClr val="C00000"/>
                </a:solidFill>
              </a:rPr>
              <a:t>ολόκληρον</a:t>
            </a:r>
            <a:r>
              <a:rPr lang="el-GR" dirty="0" smtClean="0">
                <a:solidFill>
                  <a:srgbClr val="C00000"/>
                </a:solidFill>
              </a:rPr>
              <a:t> ευθύνη του ( άρθρο 28 </a:t>
            </a:r>
            <a:r>
              <a:rPr lang="el-GR" dirty="0" err="1" smtClean="0">
                <a:solidFill>
                  <a:srgbClr val="C00000"/>
                </a:solidFill>
              </a:rPr>
              <a:t>ΕμπΝ</a:t>
            </a:r>
            <a:r>
              <a:rPr lang="el-GR" dirty="0" smtClean="0">
                <a:solidFill>
                  <a:srgbClr val="C00000"/>
                </a:solidFill>
              </a:rPr>
              <a:t>) 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341</Words>
  <Application>Microsoft Office PowerPoint</Application>
  <PresentationFormat>Προβολή στην οθόνη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ΕΜΠΟΡΙΚΟ ΔΙΚΑΙΟ</vt:lpstr>
      <vt:lpstr>ΠΡΟΫΠΟΘΕΣΕΙΣ ΣΥΣΤΑΣΗΣ ΟΜΟΡΡΥΘΜΗΣ ΕΤΑΙΡΕΙΑΣ</vt:lpstr>
      <vt:lpstr>ΣΧΗΜΑΤΙΣΜΟΣ ΕΤΑΙΡΙΚΗΣ ΕΠΩΝΥΜΙΑΣ</vt:lpstr>
      <vt:lpstr>ΕΥΘΥΝΗ ΟΜΟΡΡΥΘΜΩΝ ΕΤΑΙΡΩΝ</vt:lpstr>
      <vt:lpstr>ΕΚΠΡΟΣΩΠΕΥΤΙΚΗ ΕΞΟΥΣΙΑ ΔΙΑΧΕΙΡΙΣΤΙΚΗ ΕΞΟΥΣΙΑ</vt:lpstr>
      <vt:lpstr>ΠΑΡΑΓΡΑΦΗ</vt:lpstr>
      <vt:lpstr>ΕΤΕΡΟΡΡΥΘΜΗ ΕΤΑΙΡΕΙΑ</vt:lpstr>
      <vt:lpstr>ΕΠΩΝΥΜΙΑ ΕΤΕΡΟΡΡΥΘΜΗΣ ΕΤΑΙΡΕΙΑΣ</vt:lpstr>
      <vt:lpstr>ΔΙΑΧΕΙΡΙΣΤΙΚΗ ΕΞΟΥΣΙΑ</vt:lpstr>
      <vt:lpstr>ΕΥΘΥΝΗ ΕΤΕΡΟΡΡΥΘΜΟΥ ΕΤΑΙΡΟΥ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ΠΡΟΫΠΟΘΕΣΕΙΣ ΣΥΣΤΑΣΗΣ  ΟΜΟΡΡΥΘΜΗΣ ΕΤΑΙΡΕΙΑΣ</dc:title>
  <dc:creator>user</dc:creator>
  <cp:lastModifiedBy>user</cp:lastModifiedBy>
  <cp:revision>9</cp:revision>
  <dcterms:created xsi:type="dcterms:W3CDTF">2011-01-24T07:18:31Z</dcterms:created>
  <dcterms:modified xsi:type="dcterms:W3CDTF">2011-01-24T08:21:30Z</dcterms:modified>
</cp:coreProperties>
</file>