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FEEF-462C-4E43-9254-78CD567DA60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D64-BC2E-4FAA-92EE-3D794C724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FEEF-462C-4E43-9254-78CD567DA60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D64-BC2E-4FAA-92EE-3D794C724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FEEF-462C-4E43-9254-78CD567DA60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D64-BC2E-4FAA-92EE-3D794C724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FEEF-462C-4E43-9254-78CD567DA60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D64-BC2E-4FAA-92EE-3D794C724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FEEF-462C-4E43-9254-78CD567DA60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D64-BC2E-4FAA-92EE-3D794C724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FEEF-462C-4E43-9254-78CD567DA60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D64-BC2E-4FAA-92EE-3D794C724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FEEF-462C-4E43-9254-78CD567DA60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D64-BC2E-4FAA-92EE-3D794C724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FEEF-462C-4E43-9254-78CD567DA60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D64-BC2E-4FAA-92EE-3D794C724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FEEF-462C-4E43-9254-78CD567DA60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D64-BC2E-4FAA-92EE-3D794C724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FEEF-462C-4E43-9254-78CD567DA60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D64-BC2E-4FAA-92EE-3D794C724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FEEF-462C-4E43-9254-78CD567DA60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D64-BC2E-4FAA-92EE-3D794C724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4FEEF-462C-4E43-9254-78CD567DA60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C1D64-BC2E-4FAA-92EE-3D794C724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ΜΕΡΙΚΗ ΑΠΑΣΧΟΛΗΣΗ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l-GR" dirty="0" smtClean="0"/>
          </a:p>
          <a:p>
            <a:r>
              <a:rPr lang="el-GR" dirty="0" smtClean="0">
                <a:solidFill>
                  <a:srgbClr val="7030A0"/>
                </a:solidFill>
              </a:rPr>
              <a:t>Λιγότερες ώρες ή και ημέρες</a:t>
            </a:r>
          </a:p>
          <a:p>
            <a:r>
              <a:rPr lang="el-GR" dirty="0" smtClean="0">
                <a:solidFill>
                  <a:srgbClr val="7030A0"/>
                </a:solidFill>
              </a:rPr>
              <a:t>Μικρότερος ημερήσιος ή μηνιαίος μισθός</a:t>
            </a:r>
          </a:p>
          <a:p>
            <a:r>
              <a:rPr lang="el-GR" dirty="0" smtClean="0">
                <a:solidFill>
                  <a:srgbClr val="7030A0"/>
                </a:solidFill>
              </a:rPr>
              <a:t>Έγγραφη ατομική σύμβαση εργοδότη-μισθωτού</a:t>
            </a:r>
          </a:p>
          <a:p>
            <a:r>
              <a:rPr lang="el-GR" dirty="0" smtClean="0">
                <a:solidFill>
                  <a:srgbClr val="7030A0"/>
                </a:solidFill>
              </a:rPr>
              <a:t>Ο έγγραφος τύπος ουσιαστικός, ειδάλλως ακυρότητα </a:t>
            </a:r>
          </a:p>
          <a:p>
            <a:r>
              <a:rPr lang="el-GR" dirty="0" smtClean="0">
                <a:solidFill>
                  <a:srgbClr val="7030A0"/>
                </a:solidFill>
              </a:rPr>
              <a:t>Σε 15 ημέρες από κατάρτιση γνωστοποίηση στην οικεία Επιθεώρηση Εργασίας</a:t>
            </a:r>
          </a:p>
          <a:p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ΜΟΡΦΕΣ ΜΕΡΙΚΗΣ ΑΠΑΣΧΟΛΗΣΗΣ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el-GR" dirty="0" smtClean="0"/>
          </a:p>
          <a:p>
            <a:pPr indent="342900" algn="just">
              <a:lnSpc>
                <a:spcPct val="170000"/>
              </a:lnSpc>
            </a:pPr>
            <a:r>
              <a:rPr lang="el-GR" b="1" i="1" u="sng" dirty="0" smtClean="0">
                <a:solidFill>
                  <a:srgbClr val="7030A0"/>
                </a:solidFill>
              </a:rPr>
              <a:t>Εκ περιτροπής</a:t>
            </a:r>
            <a:r>
              <a:rPr lang="el-GR" dirty="0" smtClean="0">
                <a:solidFill>
                  <a:srgbClr val="7030A0"/>
                </a:solidFill>
              </a:rPr>
              <a:t>: ο εργαζόμενος απασχολείται με πλήρες ωράριο, αλλά λιγότερες ημέρες από αυτές </a:t>
            </a:r>
            <a:r>
              <a:rPr lang="el-GR" dirty="0" smtClean="0">
                <a:solidFill>
                  <a:srgbClr val="7030A0"/>
                </a:solidFill>
              </a:rPr>
              <a:t>που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l-GR" dirty="0" smtClean="0">
                <a:solidFill>
                  <a:srgbClr val="7030A0"/>
                </a:solidFill>
              </a:rPr>
              <a:t>ισχύουν </a:t>
            </a:r>
            <a:r>
              <a:rPr lang="el-GR" dirty="0" smtClean="0">
                <a:solidFill>
                  <a:srgbClr val="7030A0"/>
                </a:solidFill>
              </a:rPr>
              <a:t>στην επιχείρηση, που έχουν καθοριστεί εκ των προτέρων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l-GR" dirty="0" smtClean="0"/>
          </a:p>
          <a:p>
            <a:pPr indent="342900">
              <a:lnSpc>
                <a:spcPct val="170000"/>
              </a:lnSpc>
            </a:pPr>
            <a:r>
              <a:rPr lang="el-GR" b="1" i="1" u="sng" dirty="0" smtClean="0">
                <a:solidFill>
                  <a:srgbClr val="7030A0"/>
                </a:solidFill>
              </a:rPr>
              <a:t>Διαλείπουσα</a:t>
            </a:r>
            <a:r>
              <a:rPr lang="el-GR" dirty="0" smtClean="0">
                <a:solidFill>
                  <a:srgbClr val="7030A0"/>
                </a:solidFill>
              </a:rPr>
              <a:t>: περιοδική απασχόληση χωρίς να καθοριστεί εκ των προτέρων ο χρόνος κατανομής </a:t>
            </a: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ΕΚ ΠΕΡΙΤΡΟΠΗΣ ΕΡΓΑΣΙΑ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 indent="342900" algn="just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Σε περίπτωση περιορισμού δραστηριότητας εργοδότη, μπορεί να την επιβάλλει, μετά από σύσκεψη με εκπροσώπους εργαζομένων</a:t>
            </a:r>
          </a:p>
          <a:p>
            <a:pPr indent="342900" algn="just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Γνωστοποίηση σε 8 ημέρες στην οικεία Επιθεώρηση Εργασίας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ΔΙΚΑΙΩΜΑΤΑ ΜΕΡΙΚΩΣ ΑΠΑΣΧΟΛΟΥΜΕΝΩΝ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Προσαύξηση για εργασία κατά την Κυριακή, αργία, νύχτα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Σε ετήσια βάση άδεια με αποδοχές και επίδομα αδείας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Αναλογία δώρων Χριστουγέννων και Πάσχα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Αποζημίωση σε καταγγελία εργοδότη της σχέσης εργασίας</a:t>
            </a: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ΑΔΕΙΑ ΣΕ ΕΚ ΠΕΡΙΤΡΟΠΗΣ Η ΔΙΑΛΕΙΠΟΥΣΑ ΕΡΓΑΣΙΑ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l-GR" dirty="0" smtClean="0"/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12 μήνες σχέσης εργασίας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1/12 άδειας συνεχώς απασχολούμενου για κάθε μήνα απασχόλησης 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Για υπολογισμό της σαν μήνας οι 25 ημέρες 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Διαίρεση αριθμού ημερών εργασίας με το 300 (25*12) και το πηλίκο πολλαπλασιάζεται με τον αριθμό ημερών αδείας </a:t>
            </a: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ΠΡΟΣΤΑΣΙΑ ΝΟΜΟΥ ΚΑΤΑ ΤΗΝ ΑΔΕΙΑ ΜΙΣΘΩΤΩΝ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l-GR" dirty="0" smtClean="0"/>
          </a:p>
          <a:p>
            <a:pPr indent="342900">
              <a:lnSpc>
                <a:spcPct val="160000"/>
              </a:lnSpc>
              <a:buNone/>
            </a:pPr>
            <a:r>
              <a:rPr lang="el-GR" b="1" i="1" dirty="0" smtClean="0">
                <a:solidFill>
                  <a:srgbClr val="7030A0"/>
                </a:solidFill>
              </a:rPr>
              <a:t>     </a:t>
            </a:r>
            <a:r>
              <a:rPr lang="el-GR" b="1" i="1" u="sng" dirty="0" smtClean="0">
                <a:solidFill>
                  <a:srgbClr val="7030A0"/>
                </a:solidFill>
              </a:rPr>
              <a:t>Απαγορεύεται:</a:t>
            </a:r>
          </a:p>
          <a:p>
            <a:pPr indent="342900">
              <a:lnSpc>
                <a:spcPct val="160000"/>
              </a:lnSpc>
            </a:pPr>
            <a:r>
              <a:rPr lang="el-GR" dirty="0" smtClean="0">
                <a:solidFill>
                  <a:srgbClr val="7030A0"/>
                </a:solidFill>
              </a:rPr>
              <a:t>Παραίτηση μισθωτού από δικαίωμα αδείας</a:t>
            </a:r>
          </a:p>
          <a:p>
            <a:pPr indent="342900">
              <a:lnSpc>
                <a:spcPct val="160000"/>
              </a:lnSpc>
            </a:pPr>
            <a:r>
              <a:rPr lang="el-GR" dirty="0" smtClean="0">
                <a:solidFill>
                  <a:srgbClr val="7030A0"/>
                </a:solidFill>
              </a:rPr>
              <a:t>Απόλυση μισθωτού κατά τη διάρκειά της </a:t>
            </a:r>
          </a:p>
          <a:p>
            <a:pPr indent="342900">
              <a:lnSpc>
                <a:spcPct val="160000"/>
              </a:lnSpc>
            </a:pPr>
            <a:r>
              <a:rPr lang="el-GR" dirty="0" smtClean="0">
                <a:solidFill>
                  <a:srgbClr val="7030A0"/>
                </a:solidFill>
              </a:rPr>
              <a:t>Έμμισθη απασχόληση  κατά την διάρκειά της</a:t>
            </a:r>
          </a:p>
          <a:p>
            <a:pPr indent="342900">
              <a:lnSpc>
                <a:spcPct val="160000"/>
              </a:lnSpc>
              <a:buNone/>
            </a:pPr>
            <a:endParaRPr lang="el-GR" dirty="0" smtClean="0">
              <a:solidFill>
                <a:srgbClr val="7030A0"/>
              </a:solidFill>
            </a:endParaRPr>
          </a:p>
          <a:p>
            <a:pPr indent="342900">
              <a:lnSpc>
                <a:spcPct val="160000"/>
              </a:lnSpc>
              <a:buNone/>
            </a:pPr>
            <a:r>
              <a:rPr lang="el-GR" dirty="0" smtClean="0">
                <a:solidFill>
                  <a:srgbClr val="7030A0"/>
                </a:solidFill>
              </a:rPr>
              <a:t>Υποχρεωτική τήρηση από εργοδότη βιβλίου αδειών</a:t>
            </a: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215</Words>
  <Application>Microsoft Office PowerPoint</Application>
  <PresentationFormat>Προβολή στην οθόνη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ΜΕΡΙΚΗ ΑΠΑΣΧΟΛΗΣΗ</vt:lpstr>
      <vt:lpstr>ΜΟΡΦΕΣ ΜΕΡΙΚΗΣ ΑΠΑΣΧΟΛΗΣΗΣ</vt:lpstr>
      <vt:lpstr>ΕΚ ΠΕΡΙΤΡΟΠΗΣ ΕΡΓΑΣΙΑ</vt:lpstr>
      <vt:lpstr>ΔΙΚΑΙΩΜΑΤΑ ΜΕΡΙΚΩΣ ΑΠΑΣΧΟΛΟΥΜΕΝΩΝ</vt:lpstr>
      <vt:lpstr>ΑΔΕΙΑ ΣΕ ΕΚ ΠΕΡΙΤΡΟΠΗΣ Η ΔΙΑΛΕΙΠΟΥΣΑ ΕΡΓΑΣΙΑ</vt:lpstr>
      <vt:lpstr>ΠΡΟΣΤΑΣΙΑ ΝΟΜΟΥ ΚΑΤΑ ΤΗΝ ΑΔΕΙΑ ΜΙΣΘΩΤΩΝ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ΜΕΡΙΚΗ ΑΠΑΣΧΟΛΗΣΗ</dc:title>
  <dc:creator>user</dc:creator>
  <cp:lastModifiedBy>user</cp:lastModifiedBy>
  <cp:revision>9</cp:revision>
  <dcterms:created xsi:type="dcterms:W3CDTF">2011-03-28T17:38:30Z</dcterms:created>
  <dcterms:modified xsi:type="dcterms:W3CDTF">2011-03-28T20:51:09Z</dcterms:modified>
</cp:coreProperties>
</file>