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71" r:id="rId10"/>
    <p:sldId id="270" r:id="rId11"/>
    <p:sldId id="272" r:id="rId12"/>
    <p:sldId id="273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98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419ACE-44F2-4642-B776-82968CF5764E}" type="datetimeFigureOut">
              <a:rPr lang="el-GR" smtClean="0"/>
              <a:pPr/>
              <a:t>2/4/2011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3C8955-AE73-42C7-927A-92A6D7C6C3C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3C8955-AE73-42C7-927A-92A6D7C6C3C9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- Στρογγυλεμένο ορθογώνιο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- Τίτλος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0" name="19 - Υπότιτλος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F16948-E8D5-436F-8CEA-953B08179A36}" type="datetimeFigureOut">
              <a:rPr lang="el-GR" smtClean="0"/>
              <a:pPr/>
              <a:t>2/4/2011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1" name="1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A641B5-049F-43CC-A6D6-DE6B1695B8D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F16948-E8D5-436F-8CEA-953B08179A36}" type="datetimeFigureOut">
              <a:rPr lang="el-GR" smtClean="0"/>
              <a:pPr/>
              <a:t>2/4/2011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A641B5-049F-43CC-A6D6-DE6B1695B8D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F16948-E8D5-436F-8CEA-953B08179A36}" type="datetimeFigureOut">
              <a:rPr lang="el-GR" smtClean="0"/>
              <a:pPr/>
              <a:t>2/4/2011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A641B5-049F-43CC-A6D6-DE6B1695B8D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F16948-E8D5-436F-8CEA-953B08179A36}" type="datetimeFigureOut">
              <a:rPr lang="el-GR" smtClean="0"/>
              <a:pPr/>
              <a:t>2/4/2011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A641B5-049F-43CC-A6D6-DE6B1695B8D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Στρογγυλεμένο ορθογώνιο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F16948-E8D5-436F-8CEA-953B08179A36}" type="datetimeFigureOut">
              <a:rPr lang="el-GR" smtClean="0"/>
              <a:pPr/>
              <a:t>2/4/2011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A641B5-049F-43CC-A6D6-DE6B1695B8D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F16948-E8D5-436F-8CEA-953B08179A36}" type="datetimeFigureOut">
              <a:rPr lang="el-GR" smtClean="0"/>
              <a:pPr/>
              <a:t>2/4/2011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A641B5-049F-43CC-A6D6-DE6B1695B8D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F16948-E8D5-436F-8CEA-953B08179A36}" type="datetimeFigureOut">
              <a:rPr lang="el-GR" smtClean="0"/>
              <a:pPr/>
              <a:t>2/4/2011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A641B5-049F-43CC-A6D6-DE6B1695B8D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F16948-E8D5-436F-8CEA-953B08179A36}" type="datetimeFigureOut">
              <a:rPr lang="el-GR" smtClean="0"/>
              <a:pPr/>
              <a:t>2/4/2011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A641B5-049F-43CC-A6D6-DE6B1695B8D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F16948-E8D5-436F-8CEA-953B08179A36}" type="datetimeFigureOut">
              <a:rPr lang="el-GR" smtClean="0"/>
              <a:pPr/>
              <a:t>2/4/2011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A641B5-049F-43CC-A6D6-DE6B1695B8D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F16948-E8D5-436F-8CEA-953B08179A36}" type="datetimeFigureOut">
              <a:rPr lang="el-GR" smtClean="0"/>
              <a:pPr/>
              <a:t>2/4/2011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A641B5-049F-43CC-A6D6-DE6B1695B8D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- Στρογγύλεμα μίας γωνίας ορθογωνίου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F16948-E8D5-436F-8CEA-953B08179A36}" type="datetimeFigureOut">
              <a:rPr lang="el-GR" smtClean="0"/>
              <a:pPr/>
              <a:t>2/4/2011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A641B5-049F-43CC-A6D6-DE6B1695B8D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υλεμένο ορθογώνιο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Στρογγυλεμένο ορθογώνιο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- Θέση τίτλου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BF16948-E8D5-436F-8CEA-953B08179A36}" type="datetimeFigureOut">
              <a:rPr lang="el-GR" smtClean="0"/>
              <a:pPr/>
              <a:t>2/4/2011</a:t>
            </a:fld>
            <a:endParaRPr lang="el-GR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6A641B5-049F-43CC-A6D6-DE6B1695B8D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772400" cy="1828800"/>
          </a:xfrm>
        </p:spPr>
        <p:txBody>
          <a:bodyPr>
            <a:noAutofit/>
          </a:bodyPr>
          <a:lstStyle/>
          <a:p>
            <a:r>
              <a:rPr lang="el-GR" sz="4000" dirty="0" smtClean="0"/>
              <a:t>Μετεγχειρητική αγωγή και κύριες μετεγχειρητικές επιπλοκές</a:t>
            </a:r>
            <a:endParaRPr lang="el-GR" sz="40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l-GR" dirty="0" smtClean="0"/>
          </a:p>
          <a:p>
            <a:endParaRPr lang="el-GR" dirty="0"/>
          </a:p>
          <a:p>
            <a:r>
              <a:rPr lang="el-GR" dirty="0" err="1" smtClean="0"/>
              <a:t>Μαγιόγλου</a:t>
            </a:r>
            <a:r>
              <a:rPr lang="el-GR" dirty="0" smtClean="0"/>
              <a:t> Παναγιώτα                             ΑΣΠΑΙΤΕ 2011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Συχνότερες μετεγχειρητικές επιπλοκές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algn="l"/>
            <a:r>
              <a:rPr lang="el-GR" sz="7400" b="1" dirty="0" smtClean="0"/>
              <a:t>Από το πεπτικό σύστημα</a:t>
            </a:r>
            <a:r>
              <a:rPr lang="en-US" sz="7400" b="1" dirty="0" smtClean="0"/>
              <a:t>: (</a:t>
            </a:r>
            <a:r>
              <a:rPr lang="el-GR" sz="7400" dirty="0" smtClean="0"/>
              <a:t>μετεγχειρητική πάρεση του εντέρου)</a:t>
            </a:r>
          </a:p>
          <a:p>
            <a:pPr algn="l"/>
            <a:endParaRPr lang="el-GR" sz="7400" b="1" dirty="0" smtClean="0"/>
          </a:p>
          <a:p>
            <a:pPr algn="l"/>
            <a:r>
              <a:rPr lang="el-GR" sz="7400" b="1" dirty="0" smtClean="0"/>
              <a:t>Από τα αγγεία</a:t>
            </a:r>
            <a:r>
              <a:rPr lang="en-US" sz="7400" b="1" dirty="0" smtClean="0"/>
              <a:t>: </a:t>
            </a:r>
            <a:r>
              <a:rPr lang="en-US" sz="7400" dirty="0" smtClean="0"/>
              <a:t>( </a:t>
            </a:r>
            <a:r>
              <a:rPr lang="el-GR" sz="7400" dirty="0" smtClean="0"/>
              <a:t>θρομβοφλεβίτιδα)</a:t>
            </a:r>
            <a:r>
              <a:rPr lang="el-GR" sz="2400" dirty="0" smtClean="0"/>
              <a:t>)</a:t>
            </a:r>
            <a:endParaRPr lang="el-G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l-GR" dirty="0" smtClean="0"/>
              <a:t>Ανακεφαλαίωση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l-GR" sz="2400" dirty="0" smtClean="0"/>
              <a:t>Όσο καλύτερη η μετεγχειρητική παρακολούθηση του ασθενούς, τόσο λιγότερες μετεγχειρητικές επιπλοκές</a:t>
            </a:r>
            <a:endParaRPr lang="el-G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Τα έγγραφά μου\Οι εικόνες μου\imagesCAFI5J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620688"/>
            <a:ext cx="7488832" cy="54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 smtClean="0"/>
              <a:t>Ορισμός</a:t>
            </a:r>
            <a:endParaRPr lang="el-GR" sz="4000" dirty="0"/>
          </a:p>
        </p:txBody>
      </p:sp>
      <p:sp>
        <p:nvSpPr>
          <p:cNvPr id="2" name="1 - Υπότιτλος"/>
          <p:cNvSpPr>
            <a:spLocks noGrp="1"/>
          </p:cNvSpPr>
          <p:nvPr>
            <p:ph type="subTitle" idx="1"/>
          </p:nvPr>
        </p:nvSpPr>
        <p:spPr>
          <a:xfrm>
            <a:off x="827584" y="3645024"/>
            <a:ext cx="7772400" cy="914400"/>
          </a:xfrm>
        </p:spPr>
        <p:txBody>
          <a:bodyPr>
            <a:noAutofit/>
          </a:bodyPr>
          <a:lstStyle/>
          <a:p>
            <a:pPr algn="ctr"/>
            <a:r>
              <a:rPr lang="el-GR" sz="2800" dirty="0" smtClean="0"/>
              <a:t>Μετεγχειρητική αγωγή είναι το σύνολο όλων των ενεργειών, οι οποίες γίνονται μετά από τη χειρουργική επέμβαση.</a:t>
            </a:r>
            <a:endParaRPr lang="el-G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l-GR" sz="4000" dirty="0" smtClean="0"/>
              <a:t>Σε γενικές γραμμές οι ανάγκες του ασθενούς είναι</a:t>
            </a:r>
            <a:r>
              <a:rPr lang="en-US" sz="4000" dirty="0" smtClean="0"/>
              <a:t>:</a:t>
            </a:r>
            <a:endParaRPr lang="el-GR" sz="40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>
              <a:buFont typeface="Wingdings" pitchFamily="2" charset="2"/>
              <a:buChar char="Ø"/>
            </a:pPr>
            <a:r>
              <a:rPr lang="el-GR" b="1" dirty="0" smtClean="0"/>
              <a:t>Μετεγχειρητική παρακολούθηση                              </a:t>
            </a:r>
            <a:r>
              <a:rPr lang="el-GR" dirty="0" smtClean="0"/>
              <a:t>α) εξετάζεται το τραύμα και οι παροχετεύσεις, για πιθανή αιμορραγία                                                                          β) Παρακολουθείται η διούρηση αν είναι επαρκής                                                              γ) Λαμβάνονται τα ζωτικά σημεία ( αρτηριακή πίεση, αριθμός </a:t>
            </a:r>
            <a:r>
              <a:rPr lang="el-GR" dirty="0" err="1" smtClean="0"/>
              <a:t>σφύξεων</a:t>
            </a:r>
            <a:r>
              <a:rPr lang="el-GR" dirty="0" smtClean="0"/>
              <a:t>, θερμοκρασία, αριθμός αναπνοών)              δ) Ελέγχεται το επίπεδο συνείδησης του ασθενούς                                                             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l-GR" sz="4000" dirty="0" smtClean="0"/>
              <a:t>Σε γενικές γραμμές, οι ανάγκες του ασθενούς μετεγχειρητικά είναι</a:t>
            </a:r>
            <a:r>
              <a:rPr lang="en-US" sz="4000" dirty="0" smtClean="0"/>
              <a:t>:</a:t>
            </a:r>
            <a:endParaRPr lang="el-GR" sz="40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marL="493776" indent="-457200" algn="l"/>
            <a:r>
              <a:rPr lang="el-GR" sz="2400" b="1" dirty="0" smtClean="0"/>
              <a:t>     Καταστολή </a:t>
            </a:r>
            <a:r>
              <a:rPr lang="el-GR" sz="2400" b="1" dirty="0" smtClean="0"/>
              <a:t>του πόνου </a:t>
            </a:r>
            <a:r>
              <a:rPr lang="el-GR" dirty="0" smtClean="0"/>
              <a:t>(χορήγηση αναλγητικών ανάλογα με την ένταση του πόνου)                           </a:t>
            </a:r>
            <a:r>
              <a:rPr lang="el-GR" dirty="0" smtClean="0"/>
              <a:t>                                                                                                                   </a:t>
            </a:r>
            <a:r>
              <a:rPr lang="el-GR" sz="2400" b="1" dirty="0" smtClean="0"/>
              <a:t>Γρήγορη κινητοποίηση του ασθενούς</a:t>
            </a:r>
            <a:r>
              <a:rPr lang="el-GR" dirty="0" smtClean="0"/>
              <a:t>(ανάλογα από το είδος της επέμβασης στην οποία υποβλήθηκε)  </a:t>
            </a:r>
            <a:r>
              <a:rPr lang="el-GR" dirty="0" smtClean="0"/>
              <a:t>                                                                                                     </a:t>
            </a:r>
            <a:r>
              <a:rPr lang="el-GR" sz="2400" b="1" dirty="0" smtClean="0"/>
              <a:t>Χορήγηση υγρών διαλυμάτων </a:t>
            </a:r>
            <a:r>
              <a:rPr lang="el-GR" dirty="0" smtClean="0"/>
              <a:t>και φαρμακευτικής αγωγής           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 smtClean="0"/>
              <a:t>Συχνότερες μετεγχειρητικές επιπλοκές</a:t>
            </a:r>
            <a:r>
              <a:rPr lang="en-US" sz="4000" dirty="0" smtClean="0"/>
              <a:t>:               </a:t>
            </a:r>
            <a:endParaRPr lang="el-GR" sz="40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algn="l">
              <a:buFont typeface="Wingdings" pitchFamily="2" charset="2"/>
              <a:buChar char="Ø"/>
            </a:pPr>
            <a:r>
              <a:rPr lang="el-GR" sz="9600" b="1" dirty="0" smtClean="0"/>
              <a:t>Από το τραύμα </a:t>
            </a:r>
          </a:p>
          <a:p>
            <a:pPr algn="l"/>
            <a:r>
              <a:rPr lang="el-GR" sz="2400" b="1" dirty="0" smtClean="0"/>
              <a:t>                                                    </a:t>
            </a:r>
          </a:p>
          <a:p>
            <a:pPr algn="l">
              <a:buFont typeface="Arial" pitchFamily="34" charset="0"/>
              <a:buChar char="•"/>
            </a:pPr>
            <a:r>
              <a:rPr lang="el-GR" sz="3200" b="1" dirty="0" smtClean="0"/>
              <a:t> </a:t>
            </a:r>
            <a:r>
              <a:rPr lang="el-GR" sz="6200" b="1" dirty="0" smtClean="0"/>
              <a:t> </a:t>
            </a:r>
            <a:r>
              <a:rPr lang="el-GR" sz="8000" b="1" dirty="0" smtClean="0"/>
              <a:t>α) </a:t>
            </a:r>
            <a:r>
              <a:rPr lang="el-GR" sz="8000" dirty="0" smtClean="0"/>
              <a:t>αιμορραγία (αναποτελεσματική απολίνωση κάποιου αγγείου ) </a:t>
            </a:r>
          </a:p>
          <a:p>
            <a:pPr algn="l"/>
            <a:r>
              <a:rPr lang="el-GR" sz="8000" dirty="0" smtClean="0"/>
              <a:t> </a:t>
            </a:r>
            <a:r>
              <a:rPr lang="el-GR" sz="8000" b="1" dirty="0" smtClean="0"/>
              <a:t>β)</a:t>
            </a:r>
            <a:r>
              <a:rPr lang="el-GR" sz="8000" dirty="0" smtClean="0"/>
              <a:t> διαπύηση του τραύματος  (μόλυνση των ιστών κατά την διάρκεια της επέμβασης, μετεγχειρητικά στις αλλαγές του τραύματος αν, για παράδειγμα, δεν είναι τα εργαλεία καλά αποστειρωμένα.                                 </a:t>
            </a:r>
            <a:r>
              <a:rPr lang="el-GR" sz="8000" b="1" dirty="0" smtClean="0"/>
              <a:t>αντιμετώπιση </a:t>
            </a:r>
            <a:r>
              <a:rPr lang="en-US" sz="8000" b="1" dirty="0" smtClean="0"/>
              <a:t>: </a:t>
            </a:r>
            <a:r>
              <a:rPr lang="el-GR" sz="8000" dirty="0" smtClean="0"/>
              <a:t>διάνοιξη του τραύματος στο σημείο που υπάρχει πύον.                                                                                                                                     </a:t>
            </a:r>
          </a:p>
          <a:p>
            <a:pPr algn="l">
              <a:buFont typeface="Arial" pitchFamily="34" charset="0"/>
              <a:buChar char="•"/>
            </a:pPr>
            <a:endParaRPr lang="el-GR" sz="4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Συχνότερες μετεγχειρητικές επιπλοκές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755576" y="3717032"/>
            <a:ext cx="7772400" cy="914400"/>
          </a:xfrm>
        </p:spPr>
        <p:txBody>
          <a:bodyPr>
            <a:noAutofit/>
          </a:bodyPr>
          <a:lstStyle/>
          <a:p>
            <a:pPr algn="l"/>
            <a:r>
              <a:rPr lang="el-GR" b="1" dirty="0" smtClean="0"/>
              <a:t>Από το αναπνευστικό σύστημα</a:t>
            </a:r>
            <a:r>
              <a:rPr lang="en-US" b="1" dirty="0" smtClean="0"/>
              <a:t>:                                               </a:t>
            </a:r>
            <a:r>
              <a:rPr lang="el-GR" dirty="0" smtClean="0"/>
              <a:t>α) </a:t>
            </a:r>
            <a:r>
              <a:rPr lang="el-GR" b="1" dirty="0" err="1" smtClean="0"/>
              <a:t>ατελεκτασία</a:t>
            </a:r>
            <a:r>
              <a:rPr lang="el-GR" dirty="0" smtClean="0"/>
              <a:t> (πυρετός, αύξηση του αριθμού των αναπνοών)                                                                      </a:t>
            </a:r>
            <a:r>
              <a:rPr lang="el-GR" b="1" dirty="0" smtClean="0"/>
              <a:t>αντιμετώπιση</a:t>
            </a:r>
            <a:r>
              <a:rPr lang="en-US" dirty="0" smtClean="0"/>
              <a:t>:</a:t>
            </a:r>
            <a:r>
              <a:rPr lang="el-GR" dirty="0" smtClean="0"/>
              <a:t>ρευστοποίηση και αποβολή των εκκρίσεων από τους βρόγχους, με αναπνευστικές ασκήσεις, με κινητοποίηση του ασθενούς. Όταν η </a:t>
            </a:r>
            <a:r>
              <a:rPr lang="el-GR" dirty="0" err="1" smtClean="0"/>
              <a:t>ατελεκτασία</a:t>
            </a:r>
            <a:r>
              <a:rPr lang="el-GR" dirty="0" smtClean="0"/>
              <a:t> εγκαθίσταται για πάνω από </a:t>
            </a:r>
            <a:r>
              <a:rPr lang="el-GR" b="1" dirty="0" smtClean="0"/>
              <a:t>3 ημέρες</a:t>
            </a:r>
            <a:r>
              <a:rPr lang="el-GR" dirty="0" smtClean="0"/>
              <a:t>, εξελίσσεται σε πνευμονία.</a:t>
            </a:r>
            <a:endParaRPr lang="en-US" b="1" dirty="0" smtClean="0"/>
          </a:p>
          <a:p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Φυσιολογικός πνεύμονας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/>
          </a:bodyPr>
          <a:lstStyle/>
          <a:p>
            <a:r>
              <a:rPr lang="el-GR" dirty="0" err="1" smtClean="0"/>
              <a:t>Ατελεκτασία</a:t>
            </a:r>
            <a:r>
              <a:rPr lang="el-GR" dirty="0" smtClean="0"/>
              <a:t> πνεύμονα</a:t>
            </a:r>
            <a:endParaRPr lang="el-GR" dirty="0"/>
          </a:p>
        </p:txBody>
      </p:sp>
      <p:pic>
        <p:nvPicPr>
          <p:cNvPr id="1026" name="Picture 2" descr="C:\Documents and Settings\admin\Τα έγγραφά μου\Οι εικόνες μου\atelektasia%20mesa_web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84833" y="1556792"/>
            <a:ext cx="3586703" cy="3384376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Τα έγγραφά μου\Οι εικόνες μου\imagesCAXLVSPO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693" y="1484784"/>
            <a:ext cx="3745007" cy="338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Συχνότερες μετεγχειρητικές επιπλοκές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el-GR" b="1" dirty="0" smtClean="0"/>
              <a:t>β) πνευμονία</a:t>
            </a:r>
            <a:r>
              <a:rPr lang="en-US" b="1" dirty="0" smtClean="0"/>
              <a:t>:                                                                        </a:t>
            </a:r>
            <a:r>
              <a:rPr lang="el-GR" b="1" dirty="0" smtClean="0"/>
              <a:t>αντιμετώπιση</a:t>
            </a:r>
            <a:r>
              <a:rPr lang="en-US" b="1" dirty="0" smtClean="0"/>
              <a:t>: </a:t>
            </a:r>
            <a:r>
              <a:rPr lang="el-GR" b="1" dirty="0" smtClean="0"/>
              <a:t>όπως </a:t>
            </a:r>
            <a:r>
              <a:rPr lang="el-GR" dirty="0" smtClean="0"/>
              <a:t>και η </a:t>
            </a:r>
            <a:r>
              <a:rPr lang="el-GR" dirty="0" err="1" smtClean="0"/>
              <a:t>ατελεκτασία</a:t>
            </a:r>
            <a:r>
              <a:rPr lang="el-GR" dirty="0" smtClean="0"/>
              <a:t>, με επιπλέον χορήγηση αντιβιοτικών.                                                                                                    </a:t>
            </a:r>
            <a:r>
              <a:rPr lang="el-GR" b="1" dirty="0" smtClean="0"/>
              <a:t>γ)  πνευμονική εμβολή</a:t>
            </a:r>
            <a:r>
              <a:rPr lang="en-US" dirty="0" smtClean="0"/>
              <a:t>:</a:t>
            </a:r>
            <a:r>
              <a:rPr lang="el-GR" dirty="0" smtClean="0"/>
              <a:t> ( δύσπνοια, πόνο, ανησυχία, βήχα και ροδόχροα πτύελα.                                                         </a:t>
            </a: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l-GR" dirty="0" smtClean="0"/>
              <a:t>Πνευμονική εμβολή</a:t>
            </a:r>
            <a:endParaRPr lang="el-GR" dirty="0"/>
          </a:p>
        </p:txBody>
      </p:sp>
      <p:pic>
        <p:nvPicPr>
          <p:cNvPr id="1026" name="Picture 2" descr="C:\Documents and Settings\admin\Τα έγγραφά μου\Οι εικόνες μου\imagesCAOR06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340768"/>
            <a:ext cx="7920880" cy="46805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Άποψη">
  <a:themeElements>
    <a:clrScheme name="Άποψη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Άποψη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Άπο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729</TotalTime>
  <Words>323</Words>
  <Application>Microsoft Office PowerPoint</Application>
  <PresentationFormat>Προβολή στην οθόνη (4:3)</PresentationFormat>
  <Paragraphs>29</Paragraphs>
  <Slides>12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Άποψη</vt:lpstr>
      <vt:lpstr>Μετεγχειρητική αγωγή και κύριες μετεγχειρητικές επιπλοκές</vt:lpstr>
      <vt:lpstr>Ορισμός</vt:lpstr>
      <vt:lpstr>Σε γενικές γραμμές οι ανάγκες του ασθενούς είναι:</vt:lpstr>
      <vt:lpstr>Σε γενικές γραμμές, οι ανάγκες του ασθενούς μετεγχειρητικά είναι:</vt:lpstr>
      <vt:lpstr>Συχνότερες μετεγχειρητικές επιπλοκές:               </vt:lpstr>
      <vt:lpstr>Συχνότερες μετεγχειρητικές επιπλοκές</vt:lpstr>
      <vt:lpstr>Διαφάνεια 7</vt:lpstr>
      <vt:lpstr>Συχνότερες μετεγχειρητικές επιπλοκές</vt:lpstr>
      <vt:lpstr>Διαφάνεια 9</vt:lpstr>
      <vt:lpstr>Συχνότερες μετεγχειρητικές επιπλοκές</vt:lpstr>
      <vt:lpstr>Ανακεφαλαίωση</vt:lpstr>
      <vt:lpstr>Διαφάνεια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Μετεγχειρητική αγωγή και κύριες μετεγχειρητικές επιπλοκές</dc:title>
  <dc:creator>pc user</dc:creator>
  <cp:lastModifiedBy>pc user</cp:lastModifiedBy>
  <cp:revision>96</cp:revision>
  <dcterms:created xsi:type="dcterms:W3CDTF">2011-03-25T15:54:01Z</dcterms:created>
  <dcterms:modified xsi:type="dcterms:W3CDTF">2011-04-02T09:34:26Z</dcterms:modified>
</cp:coreProperties>
</file>