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68" r:id="rId6"/>
    <p:sldId id="267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C87B-B1F9-43CC-9730-DC17E1880B86}" type="datetimeFigureOut">
              <a:rPr lang="el-GR" smtClean="0"/>
              <a:pPr/>
              <a:t>22/3/2011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CB5B0-6EE3-4A44-B8DB-51F229423E2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2ED-0170-4195-8539-72C8D679F489}" type="datetimeFigureOut">
              <a:rPr lang="el-GR" smtClean="0"/>
              <a:pPr/>
              <a:t>22/3/2011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400B-25CA-43E9-B2B6-82C2AFA0DE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2ED-0170-4195-8539-72C8D679F489}" type="datetimeFigureOut">
              <a:rPr lang="el-GR" smtClean="0"/>
              <a:pPr/>
              <a:t>22/3/2011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400B-25CA-43E9-B2B6-82C2AFA0DE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2ED-0170-4195-8539-72C8D679F489}" type="datetimeFigureOut">
              <a:rPr lang="el-GR" smtClean="0"/>
              <a:pPr/>
              <a:t>22/3/2011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400B-25CA-43E9-B2B6-82C2AFA0DE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2ED-0170-4195-8539-72C8D679F489}" type="datetimeFigureOut">
              <a:rPr lang="el-GR" smtClean="0"/>
              <a:pPr/>
              <a:t>22/3/2011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400B-25CA-43E9-B2B6-82C2AFA0DE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2ED-0170-4195-8539-72C8D679F489}" type="datetimeFigureOut">
              <a:rPr lang="el-GR" smtClean="0"/>
              <a:pPr/>
              <a:t>22/3/2011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400B-25CA-43E9-B2B6-82C2AFA0DE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2ED-0170-4195-8539-72C8D679F489}" type="datetimeFigureOut">
              <a:rPr lang="el-GR" smtClean="0"/>
              <a:pPr/>
              <a:t>22/3/2011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400B-25CA-43E9-B2B6-82C2AFA0DE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2ED-0170-4195-8539-72C8D679F489}" type="datetimeFigureOut">
              <a:rPr lang="el-GR" smtClean="0"/>
              <a:pPr/>
              <a:t>22/3/2011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400B-25CA-43E9-B2B6-82C2AFA0DE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2ED-0170-4195-8539-72C8D679F489}" type="datetimeFigureOut">
              <a:rPr lang="el-GR" smtClean="0"/>
              <a:pPr/>
              <a:t>22/3/2011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400B-25CA-43E9-B2B6-82C2AFA0DE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2ED-0170-4195-8539-72C8D679F489}" type="datetimeFigureOut">
              <a:rPr lang="el-GR" smtClean="0"/>
              <a:pPr/>
              <a:t>22/3/2011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400B-25CA-43E9-B2B6-82C2AFA0DE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2ED-0170-4195-8539-72C8D679F489}" type="datetimeFigureOut">
              <a:rPr lang="el-GR" smtClean="0"/>
              <a:pPr/>
              <a:t>22/3/2011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400B-25CA-43E9-B2B6-82C2AFA0DE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2ED-0170-4195-8539-72C8D679F489}" type="datetimeFigureOut">
              <a:rPr lang="el-GR" smtClean="0"/>
              <a:pPr/>
              <a:t>22/3/2011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CE400B-25CA-43E9-B2B6-82C2AFA0DE6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A842ED-0170-4195-8539-72C8D679F489}" type="datetimeFigureOut">
              <a:rPr lang="el-GR" smtClean="0"/>
              <a:pPr/>
              <a:t>22/3/2011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CE400B-25CA-43E9-B2B6-82C2AFA0DE6F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71538" y="4857760"/>
            <a:ext cx="6400800" cy="1752600"/>
          </a:xfrm>
        </p:spPr>
        <p:txBody>
          <a:bodyPr>
            <a:normAutofit/>
          </a:bodyPr>
          <a:lstStyle/>
          <a:p>
            <a:r>
              <a:rPr lang="el-GR" dirty="0" smtClean="0"/>
              <a:t>1</a:t>
            </a:r>
            <a:endParaRPr lang="el-G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Διαφάνεια" r:id="rId3" imgW="4570656" imgH="3427323" progId="PowerPoint.Slide.12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57158" y="5663088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Μπαλωμένου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Γεωργία</a:t>
            </a:r>
            <a:endParaRPr kumimoji="0" lang="el-G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ΑΣΠΑΙΤΕ 2011</a:t>
            </a:r>
            <a:endParaRPr kumimoji="0" lang="el-G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6600" dirty="0" smtClean="0"/>
              <a:t>          </a:t>
            </a:r>
          </a:p>
          <a:p>
            <a:pPr>
              <a:buNone/>
            </a:pPr>
            <a:r>
              <a:rPr lang="el-GR" sz="6600" dirty="0" smtClean="0"/>
              <a:t> </a:t>
            </a:r>
            <a:r>
              <a:rPr lang="el-GR" sz="6600" dirty="0" smtClean="0"/>
              <a:t>          ΤΕΛΟΣ</a:t>
            </a:r>
            <a:endParaRPr lang="el-GR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071546"/>
            <a:ext cx="8586790" cy="50720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                    </a:t>
            </a:r>
          </a:p>
          <a:p>
            <a:pPr algn="r">
              <a:buNone/>
            </a:pPr>
            <a:r>
              <a:rPr lang="el-GR" b="1" dirty="0" smtClean="0"/>
              <a:t>        </a:t>
            </a:r>
            <a:endParaRPr lang="en-US" b="1" dirty="0" smtClean="0"/>
          </a:p>
          <a:p>
            <a:pPr>
              <a:buNone/>
            </a:pPr>
            <a:r>
              <a:rPr lang="el-GR" b="1" dirty="0" smtClean="0"/>
              <a:t> </a:t>
            </a:r>
            <a:r>
              <a:rPr lang="en-US" b="1" dirty="0" smtClean="0"/>
              <a:t>                                  </a:t>
            </a:r>
            <a:r>
              <a:rPr lang="el-GR" b="1" dirty="0" smtClean="0"/>
              <a:t>(Που υιοθετεί ο ΟΗΕ) </a:t>
            </a:r>
            <a:endParaRPr lang="el-GR" dirty="0" smtClean="0"/>
          </a:p>
          <a:p>
            <a:pPr algn="just">
              <a:buNone/>
            </a:pPr>
            <a:r>
              <a:rPr lang="el-GR" b="1" dirty="0" smtClean="0">
                <a:solidFill>
                  <a:srgbClr val="FFFF00"/>
                </a:solidFill>
              </a:rPr>
              <a:t>   </a:t>
            </a:r>
            <a:r>
              <a:rPr lang="el-GR" b="1" u="sng" dirty="0" smtClean="0">
                <a:solidFill>
                  <a:srgbClr val="FFFF00"/>
                </a:solidFill>
              </a:rPr>
              <a:t>Ρύπανση υδάτων</a:t>
            </a:r>
            <a:r>
              <a:rPr lang="el-GR" b="1" dirty="0" smtClean="0">
                <a:solidFill>
                  <a:srgbClr val="FFFF00"/>
                </a:solidFill>
              </a:rPr>
              <a:t> </a:t>
            </a:r>
            <a:r>
              <a:rPr lang="el-GR" b="1" dirty="0" smtClean="0"/>
              <a:t>θεωρείται η </a:t>
            </a:r>
            <a:r>
              <a:rPr lang="el-GR" b="1" dirty="0" smtClean="0">
                <a:solidFill>
                  <a:srgbClr val="FFC000"/>
                </a:solidFill>
              </a:rPr>
              <a:t>εισαγωγή</a:t>
            </a:r>
            <a:r>
              <a:rPr lang="el-GR" b="1" dirty="0" smtClean="0"/>
              <a:t> από τον άνθρωπο στο περιβάλλον άμεσα ή έμμεσα </a:t>
            </a:r>
            <a:r>
              <a:rPr lang="el-GR" b="1" dirty="0" smtClean="0">
                <a:solidFill>
                  <a:srgbClr val="FFC000"/>
                </a:solidFill>
              </a:rPr>
              <a:t>ουσιών</a:t>
            </a:r>
            <a:r>
              <a:rPr lang="el-GR" b="1" dirty="0" smtClean="0"/>
              <a:t> και </a:t>
            </a:r>
            <a:r>
              <a:rPr lang="el-GR" b="1" dirty="0" smtClean="0">
                <a:solidFill>
                  <a:srgbClr val="FFC000"/>
                </a:solidFill>
              </a:rPr>
              <a:t>ενέργειας</a:t>
            </a:r>
            <a:r>
              <a:rPr lang="el-GR" b="1" dirty="0" smtClean="0"/>
              <a:t> με αποτέλεσμα βλαπτικές συνέπειες στους ζώντες οργανισμούς, </a:t>
            </a:r>
            <a:r>
              <a:rPr lang="el-GR" b="1" dirty="0" smtClean="0">
                <a:solidFill>
                  <a:srgbClr val="FFC000"/>
                </a:solidFill>
              </a:rPr>
              <a:t>κινδύνους </a:t>
            </a:r>
            <a:r>
              <a:rPr lang="el-GR" b="1" dirty="0" smtClean="0"/>
              <a:t>για την ανθρώπινη υγεία, </a:t>
            </a:r>
            <a:r>
              <a:rPr lang="el-GR" b="1" dirty="0" smtClean="0">
                <a:solidFill>
                  <a:srgbClr val="FFC000"/>
                </a:solidFill>
              </a:rPr>
              <a:t>παρεμπόδιση</a:t>
            </a:r>
            <a:r>
              <a:rPr lang="el-GR" b="1" dirty="0" smtClean="0"/>
              <a:t> των </a:t>
            </a:r>
            <a:r>
              <a:rPr lang="el-GR" b="1" dirty="0" smtClean="0">
                <a:solidFill>
                  <a:srgbClr val="FFC000"/>
                </a:solidFill>
              </a:rPr>
              <a:t>δραστηριοτήτων</a:t>
            </a:r>
            <a:r>
              <a:rPr lang="el-GR" b="1" dirty="0" smtClean="0"/>
              <a:t> που γίνονται στη θάλασσα, στις λίμνες και στα ποτάμια (συμπεριλαμβανομένης και της αλιείας), </a:t>
            </a:r>
            <a:r>
              <a:rPr lang="el-GR" b="1" dirty="0" smtClean="0">
                <a:solidFill>
                  <a:srgbClr val="FFC000"/>
                </a:solidFill>
              </a:rPr>
              <a:t>υποβάθμιση της ποιότητας των υδάτων</a:t>
            </a:r>
            <a:r>
              <a:rPr lang="el-GR" b="1" dirty="0" smtClean="0"/>
              <a:t> προς χρήση και για ψυχαγωγικούς σκοπούς.</a:t>
            </a:r>
            <a:endParaRPr lang="el-GR" dirty="0" smtClean="0"/>
          </a:p>
          <a:p>
            <a:pPr algn="just">
              <a:buNone/>
            </a:pPr>
            <a:r>
              <a:rPr lang="el-GR" b="1" dirty="0" smtClean="0"/>
              <a:t> 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 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 rot="10800000" flipV="1">
            <a:off x="2071670" y="214290"/>
            <a:ext cx="500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        ΕΠΑΝΑΛΗΨΗ</a:t>
            </a:r>
            <a:endParaRPr lang="el-GR" sz="3200" dirty="0"/>
          </a:p>
        </p:txBody>
      </p:sp>
      <p:sp>
        <p:nvSpPr>
          <p:cNvPr id="8" name="7 - Ορθογώνιο"/>
          <p:cNvSpPr/>
          <p:nvPr/>
        </p:nvSpPr>
        <p:spPr>
          <a:xfrm rot="10800000" flipV="1">
            <a:off x="1714480" y="1071546"/>
            <a:ext cx="500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l-G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el-GR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ΟΡΙΣΜΟΣ</a:t>
            </a:r>
            <a:endParaRPr lang="el-GR" sz="3200" dirty="0"/>
          </a:p>
        </p:txBody>
      </p:sp>
      <p:pic>
        <p:nvPicPr>
          <p:cNvPr id="9" name="8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143512"/>
            <a:ext cx="271464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143380"/>
            <a:ext cx="28860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050288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71472" y="1357298"/>
            <a:ext cx="75724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l-GR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Παθογόνοι Μικροοργανισμοί</a:t>
            </a:r>
            <a:endParaRPr kumimoji="0" lang="el-GR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l-GR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Απορρίμματα</a:t>
            </a:r>
            <a:endParaRPr kumimoji="0" lang="el-GR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l-GR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Ανόργανες ενώσεις</a:t>
            </a:r>
            <a:endParaRPr kumimoji="0" lang="el-GR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l-G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Απόβλητα απαιτούντα οξυγόνο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2800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Αιωρούμενα στερεά</a:t>
            </a:r>
            <a:endParaRPr kumimoji="0" lang="el-GR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Υδρογονάνθρακες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Συνθετικές οργανικές ενώσεις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Ραδιενεργά υλικά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Θερμότητα</a:t>
            </a:r>
            <a:endParaRPr lang="el-GR" sz="2800" dirty="0"/>
          </a:p>
        </p:txBody>
      </p:sp>
      <p:sp>
        <p:nvSpPr>
          <p:cNvPr id="5" name="4 - Ορθογώνιο"/>
          <p:cNvSpPr/>
          <p:nvPr/>
        </p:nvSpPr>
        <p:spPr>
          <a:xfrm>
            <a:off x="1000100" y="714356"/>
            <a:ext cx="500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l-G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ΚΑΤΗΓΟΡΙΕΣ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l-G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ΡΥΠΑΝΤΩΝ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810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ΑΠΟΒΛΗΤΑ ΠΟΥ ΑΠΑΙΤΟΥΝ ΟΞΥΓΟΝΟ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42984"/>
            <a:ext cx="8929718" cy="53578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2400" b="1" dirty="0" smtClean="0"/>
              <a:t>    </a:t>
            </a:r>
            <a:r>
              <a:rPr lang="el-GR" sz="2400" dirty="0" smtClean="0"/>
              <a:t>Στην κατηγορία αυτή εντάσσονται οι ουσίες εκείνες, κυρίως </a:t>
            </a:r>
            <a:r>
              <a:rPr lang="el-GR" sz="2400" b="1" dirty="0" smtClean="0">
                <a:solidFill>
                  <a:srgbClr val="FFFF00"/>
                </a:solidFill>
              </a:rPr>
              <a:t>οργανικές</a:t>
            </a:r>
            <a:r>
              <a:rPr lang="en-US" sz="2400" b="1" dirty="0" smtClean="0"/>
              <a:t>(</a:t>
            </a:r>
            <a:r>
              <a:rPr lang="el-GR" sz="2400" dirty="0" smtClean="0"/>
              <a:t>αστικά λύματα, τα λιπάσματα, τα απόβλητα βιομηχανιών τροφίμων</a:t>
            </a:r>
            <a:r>
              <a:rPr lang="en-US" sz="2400" dirty="0" smtClean="0"/>
              <a:t>)</a:t>
            </a:r>
            <a:r>
              <a:rPr lang="el-GR" sz="2400" dirty="0" smtClean="0"/>
              <a:t>, οι οποίες </a:t>
            </a:r>
            <a:r>
              <a:rPr lang="el-GR" sz="2400" b="1" dirty="0" err="1" smtClean="0">
                <a:solidFill>
                  <a:srgbClr val="FFFF00"/>
                </a:solidFill>
              </a:rPr>
              <a:t>βιοαποικοδομούνται</a:t>
            </a:r>
            <a:r>
              <a:rPr lang="el-GR" sz="2400" dirty="0" smtClean="0"/>
              <a:t> από τους μικροοργανισμούς, </a:t>
            </a:r>
            <a:r>
              <a:rPr lang="el-GR" sz="2400" b="1" dirty="0" smtClean="0">
                <a:solidFill>
                  <a:srgbClr val="FFFF00"/>
                </a:solidFill>
              </a:rPr>
              <a:t>παρουσία οξυγόνου</a:t>
            </a:r>
            <a:r>
              <a:rPr lang="el-GR" sz="2400" dirty="0" smtClean="0"/>
              <a:t>, οπότε το διαλυμένο στο νερό </a:t>
            </a:r>
            <a:r>
              <a:rPr lang="el-GR" sz="2400" b="1" u="sng" dirty="0" smtClean="0">
                <a:solidFill>
                  <a:srgbClr val="FFFF00"/>
                </a:solidFill>
              </a:rPr>
              <a:t>οξυγόνο καταναλώνεται</a:t>
            </a:r>
            <a:r>
              <a:rPr lang="el-GR" sz="2400" dirty="0" smtClean="0"/>
              <a:t>.</a:t>
            </a:r>
            <a:endParaRPr lang="el-GR" sz="1000" dirty="0" smtClean="0"/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l-GR" dirty="0" smtClean="0"/>
              <a:t> </a:t>
            </a:r>
            <a:r>
              <a:rPr lang="el-GR" sz="2400" dirty="0" smtClean="0"/>
              <a:t>Τα αστικά λύματα καθώς και τα λιπάσματα ρυπαίνουν το υδάτινο περιβάλλον κυρίως με οργανικές ουσίες οι οποίες διασπώνται από </a:t>
            </a:r>
            <a:r>
              <a:rPr lang="el-GR" sz="2400" dirty="0" err="1" smtClean="0"/>
              <a:t>αποσυνθέτοντες</a:t>
            </a:r>
            <a:r>
              <a:rPr lang="el-GR" sz="2400" dirty="0" smtClean="0"/>
              <a:t> μικροοργανισμούς σε </a:t>
            </a:r>
            <a:r>
              <a:rPr lang="el-GR" sz="2400" b="1" dirty="0" smtClean="0">
                <a:solidFill>
                  <a:srgbClr val="FFFF00"/>
                </a:solidFill>
              </a:rPr>
              <a:t>διοξείδιο του άνθρακα</a:t>
            </a:r>
            <a:r>
              <a:rPr lang="el-GR" sz="2400" dirty="0" smtClean="0"/>
              <a:t>, </a:t>
            </a:r>
            <a:r>
              <a:rPr lang="el-GR" sz="2400" b="1" dirty="0" smtClean="0">
                <a:solidFill>
                  <a:srgbClr val="FFFF00"/>
                </a:solidFill>
              </a:rPr>
              <a:t>νερό</a:t>
            </a:r>
            <a:r>
              <a:rPr lang="el-GR" sz="2400" dirty="0" smtClean="0"/>
              <a:t> και </a:t>
            </a:r>
            <a:r>
              <a:rPr lang="el-GR" sz="2400" b="1" dirty="0" smtClean="0">
                <a:solidFill>
                  <a:srgbClr val="FFFF00"/>
                </a:solidFill>
              </a:rPr>
              <a:t>θρεπτικά άλατα</a:t>
            </a:r>
            <a:r>
              <a:rPr lang="el-GR" sz="2400" dirty="0" smtClean="0"/>
              <a:t>: φωσφορικά, αμμωνιακά, νιτρώδη, νιτρικά και πυριτικά. 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400" dirty="0" smtClean="0"/>
              <a:t>Στη συνέχεια τα θρεπτικά άλατα καταναλώνονται από φυτικούς οργανισμούς, οι οποίοι όταν νεκρωθούν, συνεισφέρουν στην </a:t>
            </a:r>
            <a:r>
              <a:rPr lang="el-GR" sz="2400" b="1" dirty="0" smtClean="0">
                <a:solidFill>
                  <a:srgbClr val="FFFF00"/>
                </a:solidFill>
              </a:rPr>
              <a:t>αύξηση της οργανικής ύλης</a:t>
            </a:r>
            <a:r>
              <a:rPr lang="el-GR" sz="2400" dirty="0" smtClean="0"/>
              <a:t>. </a:t>
            </a:r>
            <a:endParaRPr lang="el-GR" sz="24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5715016"/>
            <a:ext cx="1176341" cy="96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0"/>
            <a:ext cx="8686800" cy="775542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ΑΠΟΒΛΗΤΑ ΠΟΥ ΑΠΑΙΤΟΥΝ ΟΞΥΓΟΝΟ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357850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el-GR" dirty="0" smtClean="0"/>
              <a:t>   Η είσοδος υπερβολικών ποσοτήτων οργανικών ουσιών προκαλεί μεγάλη </a:t>
            </a:r>
            <a:r>
              <a:rPr lang="el-GR" b="1" dirty="0" smtClean="0">
                <a:solidFill>
                  <a:srgbClr val="FFFF00"/>
                </a:solidFill>
              </a:rPr>
              <a:t>αύξηση φυτικών οργανισμών </a:t>
            </a:r>
            <a:r>
              <a:rPr lang="el-GR" dirty="0" smtClean="0"/>
              <a:t>με επακόλουθο τη μείωση ή και την εξαφάνιση του διαλυμένου οξυγόνου και την εμφάνιση </a:t>
            </a:r>
            <a:r>
              <a:rPr lang="el-GR" b="1" dirty="0" err="1" smtClean="0">
                <a:solidFill>
                  <a:srgbClr val="FFFF00"/>
                </a:solidFill>
              </a:rPr>
              <a:t>ανοξικών</a:t>
            </a:r>
            <a:r>
              <a:rPr lang="el-GR" b="1" dirty="0" smtClean="0">
                <a:solidFill>
                  <a:srgbClr val="FFFF00"/>
                </a:solidFill>
              </a:rPr>
              <a:t> συνθηκών</a:t>
            </a:r>
            <a:r>
              <a:rPr lang="el-GR" dirty="0" smtClean="0">
                <a:solidFill>
                  <a:srgbClr val="FFFF00"/>
                </a:solidFill>
              </a:rPr>
              <a:t>.</a:t>
            </a:r>
          </a:p>
          <a:p>
            <a:pPr algn="just">
              <a:buNone/>
            </a:pPr>
            <a:endParaRPr lang="el-GR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el-GR" dirty="0" smtClean="0"/>
              <a:t>    </a:t>
            </a:r>
            <a:r>
              <a:rPr lang="el-GR" u="sng" dirty="0" smtClean="0"/>
              <a:t>Αποτέλεσμα των </a:t>
            </a:r>
            <a:r>
              <a:rPr lang="el-GR" u="sng" dirty="0" err="1" smtClean="0"/>
              <a:t>ανοξικών</a:t>
            </a:r>
            <a:r>
              <a:rPr lang="el-GR" u="sng" dirty="0" smtClean="0"/>
              <a:t> συνθηκών είναι: 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FFFF00"/>
                </a:solidFill>
              </a:rPr>
              <a:t>Ομαδικοί θάνατοι </a:t>
            </a:r>
            <a:r>
              <a:rPr lang="el-GR" dirty="0" smtClean="0"/>
              <a:t>ψαριών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FFFF00"/>
                </a:solidFill>
              </a:rPr>
              <a:t>Εξαφάνιση</a:t>
            </a:r>
            <a:r>
              <a:rPr lang="el-GR" dirty="0" smtClean="0"/>
              <a:t> ή μετανάστευση των επικρατούντων ειδών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l-GR" dirty="0" smtClean="0">
                <a:solidFill>
                  <a:srgbClr val="FFFF00"/>
                </a:solidFill>
              </a:rPr>
              <a:t>Μείωση</a:t>
            </a:r>
            <a:r>
              <a:rPr lang="el-GR" dirty="0" smtClean="0"/>
              <a:t> του βαθμού </a:t>
            </a:r>
            <a:r>
              <a:rPr lang="el-GR" dirty="0" smtClean="0">
                <a:solidFill>
                  <a:srgbClr val="FFFF00"/>
                </a:solidFill>
              </a:rPr>
              <a:t>ποικιλότητας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l-GR" dirty="0" smtClean="0"/>
              <a:t>Εμφάνιση του νερού είναι </a:t>
            </a:r>
            <a:r>
              <a:rPr lang="el-GR" b="1" dirty="0" smtClean="0">
                <a:solidFill>
                  <a:srgbClr val="FFFF00"/>
                </a:solidFill>
              </a:rPr>
              <a:t>θολή, φαιοπράσινη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l-GR" dirty="0" smtClean="0"/>
              <a:t>Στη συνέχεια κατά την «</a:t>
            </a:r>
            <a:r>
              <a:rPr lang="el-GR" b="1" dirty="0" smtClean="0"/>
              <a:t>αερόβια αποικοδόμηση</a:t>
            </a:r>
            <a:r>
              <a:rPr lang="el-GR" dirty="0" smtClean="0"/>
              <a:t>» εκπέμπονται δυσάρεστες οσμές(υδρόθειο). </a:t>
            </a:r>
          </a:p>
          <a:p>
            <a:pPr algn="just">
              <a:buNone/>
            </a:pPr>
            <a:endParaRPr lang="el-GR" dirty="0" smtClean="0"/>
          </a:p>
          <a:p>
            <a:pPr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el-GR" dirty="0" smtClean="0"/>
              <a:t>    Το διαλυμένο στο νερό </a:t>
            </a:r>
            <a:r>
              <a:rPr lang="el-GR" u="sng" dirty="0" smtClean="0"/>
              <a:t>οξυγόνο</a:t>
            </a:r>
            <a:r>
              <a:rPr lang="el-GR" dirty="0" smtClean="0"/>
              <a:t> είναι ο </a:t>
            </a:r>
            <a:r>
              <a:rPr lang="el-GR" b="1" dirty="0" smtClean="0">
                <a:solidFill>
                  <a:srgbClr val="FFFF00"/>
                </a:solidFill>
              </a:rPr>
              <a:t>δείκτης ισορροπίας του οικοσυστήματος</a:t>
            </a:r>
            <a:r>
              <a:rPr lang="el-GR" dirty="0" smtClean="0"/>
              <a:t>, ενώ τα </a:t>
            </a:r>
            <a:r>
              <a:rPr lang="el-GR" u="sng" dirty="0" smtClean="0"/>
              <a:t>θρεπτικά άλατα</a:t>
            </a:r>
            <a:r>
              <a:rPr lang="el-GR" dirty="0" smtClean="0"/>
              <a:t>(ενόργανα άλατα) καθορίζουν το βαθμό του </a:t>
            </a:r>
            <a:r>
              <a:rPr lang="el-GR" b="1" dirty="0" smtClean="0">
                <a:solidFill>
                  <a:srgbClr val="FFFF00"/>
                </a:solidFill>
              </a:rPr>
              <a:t>ευτροφισμού</a:t>
            </a:r>
            <a:r>
              <a:rPr lang="el-GR" dirty="0" smtClean="0"/>
              <a:t>. </a:t>
            </a: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928802"/>
            <a:ext cx="171451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l-GR" dirty="0" smtClean="0"/>
              <a:t>    ΒΑΘΜΟΣ ΕΥΤΟΦΙΣΜΟΥ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57158" y="1357298"/>
            <a:ext cx="83582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200" dirty="0" smtClean="0"/>
              <a:t>Ο βαθμός ευτροφισμού μιας περιοχής </a:t>
            </a:r>
          </a:p>
          <a:p>
            <a:pPr algn="just"/>
            <a:endParaRPr lang="el-GR" sz="2200" dirty="0" smtClean="0"/>
          </a:p>
          <a:p>
            <a:pPr algn="just"/>
            <a:r>
              <a:rPr lang="el-GR" sz="2200" dirty="0" smtClean="0"/>
              <a:t> </a:t>
            </a:r>
            <a:r>
              <a:rPr lang="el-GR" sz="2200" b="1" dirty="0" smtClean="0">
                <a:solidFill>
                  <a:srgbClr val="FFFF00"/>
                </a:solidFill>
              </a:rPr>
              <a:t>το πηλίκο </a:t>
            </a:r>
          </a:p>
          <a:p>
            <a:pPr algn="just"/>
            <a:r>
              <a:rPr lang="el-GR" sz="2200" dirty="0" smtClean="0"/>
              <a:t>    </a:t>
            </a:r>
            <a:r>
              <a:rPr lang="el-GR" sz="2200" u="sng" dirty="0" smtClean="0"/>
              <a:t>των συγκεντρώσεων των θρεπτικών αλάτων της περιοχής</a:t>
            </a:r>
            <a:r>
              <a:rPr lang="el-GR" sz="2200" b="1" u="sng" dirty="0" smtClean="0">
                <a:solidFill>
                  <a:srgbClr val="FFFF00"/>
                </a:solidFill>
              </a:rPr>
              <a:t>/</a:t>
            </a:r>
            <a:r>
              <a:rPr lang="el-GR" sz="2200" u="sng" dirty="0" smtClean="0"/>
              <a:t> προς τις συγκεντρώσεις που θεωρούνται χαρακτηριστικές καθαρών περιοχών</a:t>
            </a:r>
            <a:r>
              <a:rPr lang="en-US" sz="2200" u="sng" dirty="0" smtClean="0"/>
              <a:t>.</a:t>
            </a:r>
            <a:endParaRPr lang="el-GR" sz="2200" u="sng" dirty="0" smtClean="0"/>
          </a:p>
          <a:p>
            <a:pPr algn="just"/>
            <a:endParaRPr lang="el-GR" sz="2200" dirty="0" smtClean="0"/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el-GR" sz="2200" dirty="0" smtClean="0"/>
              <a:t>Έτσι περιοχές ανάλογα με την περιεκτικότητά τους σε θρεπτικά άλατα χαρακτηρίζονται </a:t>
            </a:r>
            <a:r>
              <a:rPr lang="el-GR" sz="2200" b="1" dirty="0" err="1" smtClean="0">
                <a:solidFill>
                  <a:srgbClr val="FFFF00"/>
                </a:solidFill>
              </a:rPr>
              <a:t>ολιγο</a:t>
            </a:r>
            <a:r>
              <a:rPr lang="el-GR" sz="2200" b="1" dirty="0" smtClean="0">
                <a:solidFill>
                  <a:srgbClr val="FFFF00"/>
                </a:solidFill>
              </a:rPr>
              <a:t>-, </a:t>
            </a:r>
            <a:r>
              <a:rPr lang="el-GR" sz="2200" b="1" dirty="0" err="1" smtClean="0">
                <a:solidFill>
                  <a:srgbClr val="FFFF00"/>
                </a:solidFill>
              </a:rPr>
              <a:t>μεσο</a:t>
            </a:r>
            <a:r>
              <a:rPr lang="el-GR" sz="2200" b="1" dirty="0" smtClean="0">
                <a:solidFill>
                  <a:srgbClr val="FFFF00"/>
                </a:solidFill>
              </a:rPr>
              <a:t>- ή </a:t>
            </a:r>
            <a:r>
              <a:rPr lang="el-GR" sz="2200" b="1" dirty="0" err="1" smtClean="0">
                <a:solidFill>
                  <a:srgbClr val="FFFF00"/>
                </a:solidFill>
              </a:rPr>
              <a:t>ευτροφικές</a:t>
            </a:r>
            <a:r>
              <a:rPr lang="el-GR" sz="2200" dirty="0" smtClean="0"/>
              <a:t>.  Αν το διαλυμένο οξυγόνο μειωθεί κάτω του ορίου για τη διατήρηση κανονικής </a:t>
            </a:r>
            <a:r>
              <a:rPr lang="el-GR" sz="2200" dirty="0" err="1" smtClean="0"/>
              <a:t>βιοκοινωνίας</a:t>
            </a:r>
            <a:r>
              <a:rPr lang="el-GR" sz="2200" dirty="0" smtClean="0"/>
              <a:t> σε μια υδατική μάζα, τότε η υδατική μάζα </a:t>
            </a:r>
            <a:r>
              <a:rPr lang="el-GR" sz="2200" b="1" u="sng" dirty="0" smtClean="0">
                <a:solidFill>
                  <a:srgbClr val="FFFF00"/>
                </a:solidFill>
              </a:rPr>
              <a:t>χαρακτηρίζεται «ρυπασμένη</a:t>
            </a:r>
            <a:r>
              <a:rPr lang="el-GR" sz="2200" dirty="0" smtClean="0"/>
              <a:t>».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endParaRPr lang="el-GR" sz="2200" dirty="0" smtClean="0"/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el-GR" sz="2400" dirty="0" smtClean="0"/>
              <a:t>Για τη διατήρηση της ζωής των ψαριών απαιτείται </a:t>
            </a:r>
            <a:r>
              <a:rPr lang="el-GR" sz="2400" b="1" dirty="0" smtClean="0">
                <a:solidFill>
                  <a:srgbClr val="FFFF00"/>
                </a:solidFill>
              </a:rPr>
              <a:t>συγκέντρωση διαλυμένου οξυγόνου 4-6</a:t>
            </a:r>
            <a:r>
              <a:rPr lang="en-US" sz="2400" b="1" dirty="0" err="1" smtClean="0">
                <a:solidFill>
                  <a:srgbClr val="FFFF00"/>
                </a:solidFill>
              </a:rPr>
              <a:t>ppm</a:t>
            </a:r>
            <a:r>
              <a:rPr lang="el-GR" sz="2400" dirty="0" smtClean="0"/>
              <a:t>.</a:t>
            </a:r>
            <a:endParaRPr lang="el-GR" sz="2200" dirty="0" smtClean="0"/>
          </a:p>
        </p:txBody>
      </p:sp>
      <p:pic>
        <p:nvPicPr>
          <p:cNvPr id="5" name="4 - Θέση περιεχομέν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00892" y="5929330"/>
            <a:ext cx="7858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-214338"/>
            <a:ext cx="8643998" cy="8572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    </a:t>
            </a:r>
            <a:r>
              <a:rPr lang="en-US" dirty="0" smtClean="0"/>
              <a:t>   </a:t>
            </a:r>
            <a:r>
              <a:rPr lang="el-GR" sz="3100" b="1" dirty="0" smtClean="0"/>
              <a:t>ΒΙΟΜΗΧΑΝΙΚΩΣ ΑΠΑΙΤΟΥΜΕΝΟ ΟΞΥΓΟΝΟ(Β.Ο.</a:t>
            </a:r>
            <a:r>
              <a:rPr lang="en-US" sz="3100" b="1" dirty="0" smtClean="0"/>
              <a:t>D)</a:t>
            </a:r>
            <a:endParaRPr lang="el-GR" sz="31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785794"/>
            <a:ext cx="8501122" cy="60722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 Ο </a:t>
            </a:r>
            <a:r>
              <a:rPr lang="el-GR" b="1" dirty="0" smtClean="0">
                <a:solidFill>
                  <a:srgbClr val="FFFF00"/>
                </a:solidFill>
              </a:rPr>
              <a:t>κορεσμός των υδάτων σε οξυγόνο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 smtClean="0"/>
              <a:t>ποικίλλει και εξαρτάται από τη </a:t>
            </a:r>
            <a:r>
              <a:rPr lang="el-GR" u="sng" dirty="0" smtClean="0"/>
              <a:t>θερμοκρασία και την αλατότητα. </a:t>
            </a:r>
          </a:p>
          <a:p>
            <a:pPr algn="just">
              <a:buClr>
                <a:srgbClr val="FFFF00"/>
              </a:buCl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l-GR" b="1" dirty="0" smtClean="0">
                <a:solidFill>
                  <a:srgbClr val="FFFF00"/>
                </a:solidFill>
              </a:rPr>
              <a:t>Το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b="1" dirty="0" smtClean="0">
                <a:solidFill>
                  <a:srgbClr val="FFFF00"/>
                </a:solidFill>
              </a:rPr>
              <a:t>Βιομηχανικώς Απαιτούμενο Οξυγόνο (</a:t>
            </a:r>
            <a:r>
              <a:rPr lang="en-US" b="1" dirty="0" smtClean="0">
                <a:solidFill>
                  <a:srgbClr val="FFFF00"/>
                </a:solidFill>
              </a:rPr>
              <a:t>Biochemical Oxygen Demand</a:t>
            </a:r>
            <a:r>
              <a:rPr lang="el-GR" b="1" dirty="0" smtClean="0">
                <a:solidFill>
                  <a:srgbClr val="FFFF00"/>
                </a:solidFill>
              </a:rPr>
              <a:t>, </a:t>
            </a:r>
            <a:r>
              <a:rPr lang="en-US" b="1" dirty="0" smtClean="0">
                <a:solidFill>
                  <a:srgbClr val="FFFF00"/>
                </a:solidFill>
              </a:rPr>
              <a:t>B</a:t>
            </a:r>
            <a:r>
              <a:rPr lang="el-GR" b="1" dirty="0" smtClean="0">
                <a:solidFill>
                  <a:srgbClr val="FFFF00"/>
                </a:solidFill>
              </a:rPr>
              <a:t>.</a:t>
            </a:r>
            <a:r>
              <a:rPr lang="en-US" b="1" dirty="0" smtClean="0">
                <a:solidFill>
                  <a:srgbClr val="FFFF00"/>
                </a:solidFill>
              </a:rPr>
              <a:t>O</a:t>
            </a:r>
            <a:r>
              <a:rPr lang="el-GR" b="1" dirty="0" smtClean="0">
                <a:solidFill>
                  <a:srgbClr val="FFFF00"/>
                </a:solidFill>
              </a:rPr>
              <a:t>.</a:t>
            </a:r>
            <a:r>
              <a:rPr lang="en-US" b="1" dirty="0" smtClean="0">
                <a:solidFill>
                  <a:srgbClr val="FFFF00"/>
                </a:solidFill>
              </a:rPr>
              <a:t>D</a:t>
            </a:r>
            <a:r>
              <a:rPr lang="el-GR" b="1" dirty="0" smtClean="0">
                <a:solidFill>
                  <a:srgbClr val="FFFF00"/>
                </a:solidFill>
              </a:rPr>
              <a:t>.)</a:t>
            </a:r>
            <a:r>
              <a:rPr lang="el-GR" sz="2800" dirty="0" smtClean="0">
                <a:solidFill>
                  <a:srgbClr val="FFFF00"/>
                </a:solidFill>
              </a:rPr>
              <a:t>. </a:t>
            </a:r>
            <a:r>
              <a:rPr lang="el-GR" dirty="0" smtClean="0"/>
              <a:t>είναι η συνήθως</a:t>
            </a:r>
            <a:r>
              <a:rPr lang="en-US" dirty="0" smtClean="0"/>
              <a:t> </a:t>
            </a:r>
            <a:r>
              <a:rPr lang="el-GR" dirty="0" smtClean="0"/>
              <a:t>χρησιμοποιούμενη </a:t>
            </a:r>
            <a:r>
              <a:rPr lang="el-GR" dirty="0" smtClean="0">
                <a:solidFill>
                  <a:srgbClr val="FFFF00"/>
                </a:solidFill>
              </a:rPr>
              <a:t>παράμετρος</a:t>
            </a:r>
            <a:r>
              <a:rPr lang="el-GR" dirty="0" smtClean="0"/>
              <a:t> για τη </a:t>
            </a:r>
            <a:r>
              <a:rPr lang="el-GR" dirty="0" smtClean="0">
                <a:solidFill>
                  <a:srgbClr val="FFFF00"/>
                </a:solidFill>
              </a:rPr>
              <a:t>μέτρηση του οργανικού φορτίου </a:t>
            </a:r>
            <a:r>
              <a:rPr lang="el-GR" dirty="0" smtClean="0"/>
              <a:t>των λυμάτων και των</a:t>
            </a:r>
            <a:r>
              <a:rPr lang="en-US" dirty="0" smtClean="0"/>
              <a:t> </a:t>
            </a:r>
            <a:r>
              <a:rPr lang="el-GR" dirty="0" smtClean="0"/>
              <a:t>ρυπασμένων νερών. Το BOD ορίζεται ως η ποσότητα του διαλυμένου οξυγόνου που χρησιμοποιούν</a:t>
            </a:r>
            <a:r>
              <a:rPr lang="en-US" dirty="0" smtClean="0"/>
              <a:t> </a:t>
            </a:r>
            <a:r>
              <a:rPr lang="el-GR" dirty="0" smtClean="0"/>
              <a:t>οι μικροοργανισμοί για την πλήρη βιοχημική οξείδωση των περιεχόμενων οργανικών υλών.</a:t>
            </a:r>
            <a:r>
              <a:rPr lang="en-US" dirty="0" smtClean="0"/>
              <a:t>                                 </a:t>
            </a:r>
          </a:p>
          <a:p>
            <a:pPr algn="just">
              <a:buClr>
                <a:srgbClr val="FFFF00"/>
              </a:buClr>
              <a:buNone/>
            </a:pPr>
            <a:endParaRPr lang="en-US" dirty="0" smtClean="0"/>
          </a:p>
          <a:p>
            <a:pPr algn="just">
              <a:buClr>
                <a:srgbClr val="FFFF00"/>
              </a:buClr>
              <a:buNone/>
            </a:pPr>
            <a:endParaRPr lang="en-US" dirty="0" smtClean="0"/>
          </a:p>
          <a:p>
            <a:pPr algn="just">
              <a:buClr>
                <a:srgbClr val="FFFF00"/>
              </a:buClr>
              <a:buNone/>
            </a:pPr>
            <a:r>
              <a:rPr lang="en-US" dirty="0" smtClean="0"/>
              <a:t>       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l-GR" dirty="0" smtClean="0"/>
              <a:t>Μετράται με επώαση δείγματος ύδατος επί 5 ημέρες στους 20 °C, οπότε προσδιορίζεται </a:t>
            </a:r>
            <a:r>
              <a:rPr lang="el-GR" u="sng" dirty="0" smtClean="0"/>
              <a:t>χημικώς το διαλυμένο οξυγόνο </a:t>
            </a:r>
            <a:r>
              <a:rPr lang="el-GR" dirty="0" smtClean="0">
                <a:solidFill>
                  <a:srgbClr val="FFFF00"/>
                </a:solidFill>
              </a:rPr>
              <a:t>πριν και μετά την επώαση</a:t>
            </a:r>
            <a:r>
              <a:rPr lang="el-GR" dirty="0" smtClean="0"/>
              <a:t>. Οι τιμές του </a:t>
            </a:r>
            <a:r>
              <a:rPr lang="en-US" dirty="0" smtClean="0"/>
              <a:t>B</a:t>
            </a:r>
            <a:r>
              <a:rPr lang="el-GR" dirty="0" smtClean="0"/>
              <a:t>.</a:t>
            </a:r>
            <a:r>
              <a:rPr lang="en-US" dirty="0" smtClean="0"/>
              <a:t>O</a:t>
            </a:r>
            <a:r>
              <a:rPr lang="el-GR" dirty="0" smtClean="0"/>
              <a:t>.</a:t>
            </a:r>
            <a:r>
              <a:rPr lang="en-US" dirty="0" smtClean="0"/>
              <a:t>D</a:t>
            </a:r>
            <a:r>
              <a:rPr lang="el-GR" dirty="0" smtClean="0"/>
              <a:t>.  εκφράζονται σε μέρη ανά εκατομμύριο(</a:t>
            </a:r>
            <a:r>
              <a:rPr lang="en-US" dirty="0" err="1" smtClean="0"/>
              <a:t>ppm</a:t>
            </a:r>
            <a:r>
              <a:rPr lang="el-GR" dirty="0" smtClean="0"/>
              <a:t>).</a:t>
            </a:r>
            <a:endParaRPr lang="en-US" dirty="0" smtClean="0"/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   </a:t>
            </a:r>
            <a:r>
              <a:rPr lang="el-GR" dirty="0" smtClean="0"/>
              <a:t> Τιμή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dirty="0" smtClean="0"/>
              <a:t> </a:t>
            </a:r>
            <a:r>
              <a:rPr lang="en-US" dirty="0" smtClean="0"/>
              <a:t>ppm</a:t>
            </a:r>
            <a:r>
              <a:rPr lang="el-GR" dirty="0" smtClean="0"/>
              <a:t> χαρακτηρίζει μια περιοχή ως καθαρή</a:t>
            </a:r>
            <a:endParaRPr lang="en-US" dirty="0" smtClean="0"/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    </a:t>
            </a:r>
            <a:r>
              <a:rPr lang="el-GR" dirty="0" smtClean="0"/>
              <a:t>Τιμή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/>
              <a:t>ppm</a:t>
            </a:r>
            <a:r>
              <a:rPr lang="el-GR" dirty="0" smtClean="0"/>
              <a:t> ως ρυπασμένη. </a:t>
            </a:r>
            <a:endParaRPr lang="el-GR" dirty="0"/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4000496" y="3571876"/>
            <a:ext cx="485775" cy="760412"/>
          </a:xfrm>
          <a:prstGeom prst="downArrow">
            <a:avLst>
              <a:gd name="adj1" fmla="val 50000"/>
              <a:gd name="adj2" fmla="val 39134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66" cy="918418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3600" b="1" dirty="0" smtClean="0"/>
              <a:t>XHMI</a:t>
            </a:r>
            <a:r>
              <a:rPr lang="el-GR" sz="3600" b="1" dirty="0" smtClean="0"/>
              <a:t>ΚΩΣ ΑΠΑΙΤΟΥΜΕΝΟ ΟΞΥΓΟΝΟ(</a:t>
            </a:r>
            <a:r>
              <a:rPr lang="en-US" sz="3600" b="1" dirty="0" smtClean="0"/>
              <a:t>C</a:t>
            </a:r>
            <a:r>
              <a:rPr lang="el-GR" sz="3600" b="1" dirty="0" smtClean="0"/>
              <a:t>.Ο.</a:t>
            </a:r>
            <a:r>
              <a:rPr lang="en-US" sz="3600" b="1" dirty="0" smtClean="0"/>
              <a:t>D)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357298"/>
            <a:ext cx="8929718" cy="4531996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   </a:t>
            </a:r>
            <a:r>
              <a:rPr lang="el-GR" dirty="0" smtClean="0"/>
              <a:t>Σε περιπτώσεις όπου οι τιμές </a:t>
            </a:r>
            <a:r>
              <a:rPr lang="en-US" dirty="0" smtClean="0"/>
              <a:t>B</a:t>
            </a:r>
            <a:r>
              <a:rPr lang="el-GR" dirty="0" smtClean="0"/>
              <a:t>.</a:t>
            </a:r>
            <a:r>
              <a:rPr lang="en-US" dirty="0" smtClean="0"/>
              <a:t>O</a:t>
            </a:r>
            <a:r>
              <a:rPr lang="el-GR" dirty="0" smtClean="0"/>
              <a:t>.</a:t>
            </a:r>
            <a:r>
              <a:rPr lang="en-US" dirty="0" smtClean="0"/>
              <a:t>D</a:t>
            </a:r>
            <a:r>
              <a:rPr lang="el-GR" dirty="0" smtClean="0"/>
              <a:t>.  είναι πολύ μικρές(όταν τα απόβλητα περιέχουν τοξικές ουσίες και καταστρέφουν τους μικροοργανισμούς), </a:t>
            </a:r>
            <a:r>
              <a:rPr lang="el-GR" b="1" dirty="0" smtClean="0">
                <a:solidFill>
                  <a:srgbClr val="FFFF00"/>
                </a:solidFill>
              </a:rPr>
              <a:t>μετράμε το Χημικώς Απαιτούμενο Οξυγόνο</a:t>
            </a:r>
            <a:r>
              <a:rPr lang="el-GR" b="1" dirty="0" smtClean="0"/>
              <a:t>(</a:t>
            </a:r>
            <a:r>
              <a:rPr lang="en-US" b="1" dirty="0" smtClean="0"/>
              <a:t>Chemical Oxygen Demand</a:t>
            </a:r>
            <a:r>
              <a:rPr lang="el-GR" b="1" dirty="0" smtClean="0"/>
              <a:t>, </a:t>
            </a:r>
            <a:r>
              <a:rPr lang="en-US" b="1" dirty="0" smtClean="0"/>
              <a:t>C</a:t>
            </a:r>
            <a:r>
              <a:rPr lang="el-GR" b="1" dirty="0" smtClean="0"/>
              <a:t>.</a:t>
            </a:r>
            <a:r>
              <a:rPr lang="en-US" b="1" dirty="0" smtClean="0"/>
              <a:t>O</a:t>
            </a:r>
            <a:r>
              <a:rPr lang="el-GR" b="1" dirty="0" smtClean="0"/>
              <a:t>.</a:t>
            </a:r>
            <a:r>
              <a:rPr lang="en-US" b="1" dirty="0" smtClean="0"/>
              <a:t>D</a:t>
            </a:r>
            <a:r>
              <a:rPr lang="el-GR" b="1" dirty="0" smtClean="0"/>
              <a:t>.)</a:t>
            </a:r>
            <a:r>
              <a:rPr lang="el-GR" dirty="0" smtClean="0"/>
              <a:t>.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   </a:t>
            </a:r>
            <a:r>
              <a:rPr lang="el-GR" dirty="0" smtClean="0"/>
              <a:t>Οι τιμές του </a:t>
            </a:r>
            <a:r>
              <a:rPr lang="en-US" dirty="0" smtClean="0"/>
              <a:t>C</a:t>
            </a:r>
            <a:r>
              <a:rPr lang="el-GR" dirty="0" smtClean="0"/>
              <a:t>.</a:t>
            </a:r>
            <a:r>
              <a:rPr lang="en-US" dirty="0" smtClean="0"/>
              <a:t>O</a:t>
            </a:r>
            <a:r>
              <a:rPr lang="el-GR" dirty="0" smtClean="0"/>
              <a:t>.</a:t>
            </a:r>
            <a:r>
              <a:rPr lang="en-US" dirty="0" smtClean="0"/>
              <a:t>D</a:t>
            </a:r>
            <a:r>
              <a:rPr lang="el-GR" dirty="0" smtClean="0"/>
              <a:t>. μπορεί να</a:t>
            </a:r>
            <a:r>
              <a:rPr lang="en-US" dirty="0" smtClean="0"/>
              <a:t> </a:t>
            </a:r>
            <a:r>
              <a:rPr lang="el-GR" dirty="0" smtClean="0"/>
              <a:t>διαφέρουν από αυτές του</a:t>
            </a:r>
            <a:r>
              <a:rPr lang="en-US" dirty="0" smtClean="0"/>
              <a:t> B</a:t>
            </a:r>
            <a:r>
              <a:rPr lang="el-GR" dirty="0" smtClean="0"/>
              <a:t>.</a:t>
            </a:r>
            <a:r>
              <a:rPr lang="en-US" dirty="0" smtClean="0"/>
              <a:t>O</a:t>
            </a:r>
            <a:r>
              <a:rPr lang="el-GR" dirty="0" smtClean="0"/>
              <a:t>.</a:t>
            </a:r>
            <a:r>
              <a:rPr lang="en-US" dirty="0" smtClean="0"/>
              <a:t>D</a:t>
            </a:r>
            <a:r>
              <a:rPr lang="el-GR" dirty="0" smtClean="0"/>
              <a:t>. και να είναι μεγαλύτερες λόγω της παρουσίας τοξικών ενώσεων ή δύσκολα </a:t>
            </a:r>
            <a:r>
              <a:rPr lang="el-GR" dirty="0" err="1" smtClean="0"/>
              <a:t>βιοαποικοδομήσιμων</a:t>
            </a:r>
            <a:r>
              <a:rPr lang="el-GR" dirty="0" smtClean="0"/>
              <a:t> ενώσεων.</a:t>
            </a:r>
            <a:r>
              <a:rPr lang="en-US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00166" y="0"/>
            <a:ext cx="5857916" cy="71437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      </a:t>
            </a:r>
            <a:r>
              <a:rPr lang="el-GR" sz="3600" b="1" dirty="0" smtClean="0"/>
              <a:t>ΑΙΩΡΟΥΜΕΝΑ ΣΤΕΡΕΑ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928670"/>
            <a:ext cx="8358246" cy="507209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l-GR" dirty="0" smtClean="0"/>
              <a:t>   </a:t>
            </a:r>
            <a:r>
              <a:rPr lang="el-GR" u="sng" dirty="0" smtClean="0"/>
              <a:t>Στην κατηγορία αυτή κατατάσσουμε τα </a:t>
            </a:r>
            <a:r>
              <a:rPr lang="el-GR" b="1" u="sng" dirty="0" smtClean="0">
                <a:solidFill>
                  <a:srgbClr val="FFFF00"/>
                </a:solidFill>
              </a:rPr>
              <a:t>σωματίδια δυσδιάλυτων υλικών</a:t>
            </a:r>
            <a:r>
              <a:rPr lang="el-GR" u="sng" dirty="0" smtClean="0"/>
              <a:t> που προέρχονται από</a:t>
            </a:r>
            <a:r>
              <a:rPr lang="el-GR" dirty="0" smtClean="0"/>
              <a:t>: 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l-GR" dirty="0" smtClean="0"/>
              <a:t>Την </a:t>
            </a:r>
            <a:r>
              <a:rPr lang="el-GR" dirty="0" smtClean="0">
                <a:solidFill>
                  <a:srgbClr val="FFFF00"/>
                </a:solidFill>
              </a:rPr>
              <a:t>φυσική αποσάθρωση </a:t>
            </a:r>
            <a:r>
              <a:rPr lang="el-GR" dirty="0" smtClean="0"/>
              <a:t>του εδάφους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l-GR" dirty="0" smtClean="0"/>
              <a:t> Την</a:t>
            </a:r>
            <a:r>
              <a:rPr lang="el-GR" dirty="0" smtClean="0">
                <a:solidFill>
                  <a:srgbClr val="FFFF00"/>
                </a:solidFill>
              </a:rPr>
              <a:t> εξαλλοίωση </a:t>
            </a:r>
            <a:r>
              <a:rPr lang="el-GR" dirty="0" smtClean="0"/>
              <a:t>των πετρωμάτων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l-GR" dirty="0" smtClean="0"/>
              <a:t>  Τις </a:t>
            </a:r>
            <a:r>
              <a:rPr lang="el-GR" dirty="0" smtClean="0">
                <a:solidFill>
                  <a:srgbClr val="FFFF00"/>
                </a:solidFill>
              </a:rPr>
              <a:t>εξορύξεις</a:t>
            </a:r>
            <a:r>
              <a:rPr lang="el-GR" dirty="0" smtClean="0"/>
              <a:t> αλλά και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l-GR" dirty="0" smtClean="0"/>
              <a:t>Τα </a:t>
            </a:r>
            <a:r>
              <a:rPr lang="el-GR" dirty="0" smtClean="0">
                <a:solidFill>
                  <a:srgbClr val="FFFF00"/>
                </a:solidFill>
              </a:rPr>
              <a:t>υγρά απόβλητα </a:t>
            </a:r>
          </a:p>
          <a:p>
            <a:pPr algn="just">
              <a:buNone/>
            </a:pPr>
            <a:r>
              <a:rPr lang="el-GR" dirty="0" smtClean="0"/>
              <a:t> </a:t>
            </a:r>
          </a:p>
          <a:p>
            <a:pPr algn="just">
              <a:buNone/>
            </a:pPr>
            <a:r>
              <a:rPr lang="el-GR" b="1" dirty="0" smtClean="0"/>
              <a:t>  </a:t>
            </a:r>
            <a:r>
              <a:rPr lang="el-GR" b="1" u="sng" dirty="0" smtClean="0">
                <a:solidFill>
                  <a:srgbClr val="FFFF00"/>
                </a:solidFill>
              </a:rPr>
              <a:t>Συνέπειες</a:t>
            </a:r>
            <a:r>
              <a:rPr lang="el-GR" b="1" u="sng" dirty="0" smtClean="0"/>
              <a:t> </a:t>
            </a:r>
            <a:r>
              <a:rPr lang="el-GR" u="sng" dirty="0" smtClean="0"/>
              <a:t>που προκαλούνται είναι</a:t>
            </a:r>
            <a:r>
              <a:rPr lang="el-GR" dirty="0" smtClean="0"/>
              <a:t>: 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l-GR" dirty="0" smtClean="0">
                <a:solidFill>
                  <a:srgbClr val="FFFF00"/>
                </a:solidFill>
              </a:rPr>
              <a:t>Απόφραξη </a:t>
            </a:r>
            <a:r>
              <a:rPr lang="el-GR" dirty="0" smtClean="0"/>
              <a:t>αποχετευτικών στραγγιστικών τάφρων και λιμανιών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l-GR" dirty="0" smtClean="0">
                <a:solidFill>
                  <a:srgbClr val="FFFF00"/>
                </a:solidFill>
              </a:rPr>
              <a:t>Αύξηση</a:t>
            </a:r>
            <a:r>
              <a:rPr lang="el-GR" dirty="0" smtClean="0"/>
              <a:t> της </a:t>
            </a:r>
            <a:r>
              <a:rPr lang="el-GR" dirty="0" smtClean="0">
                <a:solidFill>
                  <a:srgbClr val="FFFF00"/>
                </a:solidFill>
              </a:rPr>
              <a:t>θολερότητας</a:t>
            </a:r>
            <a:r>
              <a:rPr lang="el-GR" dirty="0" smtClean="0"/>
              <a:t> των υδάτων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l-GR" dirty="0" smtClean="0">
                <a:solidFill>
                  <a:srgbClr val="FFFF00"/>
                </a:solidFill>
              </a:rPr>
              <a:t>Μείωση</a:t>
            </a:r>
            <a:r>
              <a:rPr lang="el-GR" dirty="0" smtClean="0"/>
              <a:t> της </a:t>
            </a:r>
            <a:r>
              <a:rPr lang="el-GR" dirty="0" smtClean="0">
                <a:solidFill>
                  <a:srgbClr val="FFFF00"/>
                </a:solidFill>
              </a:rPr>
              <a:t>διαπερατότητας του φωτός </a:t>
            </a:r>
            <a:r>
              <a:rPr lang="el-GR" dirty="0" smtClean="0"/>
              <a:t>με αποτέλεσμα την μείωση της φωτοσύνθεσης.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405</TotalTime>
  <Words>687</Words>
  <Application>Microsoft Office PowerPoint</Application>
  <PresentationFormat>Προβολή στην οθόνη (4:3)</PresentationFormat>
  <Paragraphs>75</Paragraphs>
  <Slides>10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2" baseType="lpstr">
      <vt:lpstr>Ροή</vt:lpstr>
      <vt:lpstr>Διαφάνεια</vt:lpstr>
      <vt:lpstr>Διαφάνεια 1</vt:lpstr>
      <vt:lpstr>Διαφάνεια 2</vt:lpstr>
      <vt:lpstr>Διαφάνεια 3</vt:lpstr>
      <vt:lpstr>ΑΠΟΒΛΗΤΑ ΠΟΥ ΑΠΑΙΤΟΥΝ ΟΞΥΓΟΝΟ</vt:lpstr>
      <vt:lpstr>ΑΠΟΒΛΗΤΑ ΠΟΥ ΑΠΑΙΤΟΥΝ ΟΞΥΓΟΝΟ</vt:lpstr>
      <vt:lpstr>    ΒΑΘΜΟΣ ΕΥΤΟΦΙΣΜΟΥ</vt:lpstr>
      <vt:lpstr>        ΒΙΟΜΗΧΑΝΙΚΩΣ ΑΠΑΙΤΟΥΜΕΝΟ ΟΞΥΓΟΝΟ(Β.Ο.D)</vt:lpstr>
      <vt:lpstr> XHMIΚΩΣ ΑΠΑΙΤΟΥΜΕΝΟ ΟΞΥΓΟΝΟ(C.Ο.D)</vt:lpstr>
      <vt:lpstr>      ΑΙΩΡΟΥΜΕΝΑ ΣΤΕΡΕΑ</vt:lpstr>
      <vt:lpstr>Διαφάνεια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Fujitsu</dc:creator>
  <cp:lastModifiedBy>Fujitsu</cp:lastModifiedBy>
  <cp:revision>163</cp:revision>
  <dcterms:created xsi:type="dcterms:W3CDTF">2011-01-06T21:36:05Z</dcterms:created>
  <dcterms:modified xsi:type="dcterms:W3CDTF">2011-03-22T11:19:11Z</dcterms:modified>
</cp:coreProperties>
</file>