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70D2-CD25-49D6-AAC1-E171A15959B2}" type="datetimeFigureOut">
              <a:rPr lang="el-GR" smtClean="0"/>
              <a:pPr/>
              <a:t>28/3/2011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37C9-5DC1-47C4-8F32-C2114E14DE6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ΕΤΗΣΙΑ ΑΔΕΙΑ ΜΙΣΘΩΤΩΝ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 indent="228600">
              <a:lnSpc>
                <a:spcPct val="150000"/>
              </a:lnSpc>
              <a:buFont typeface="Wingdings" pitchFamily="2" charset="2"/>
              <a:buChar char="q"/>
            </a:pPr>
            <a:endParaRPr lang="el-GR" dirty="0" smtClean="0">
              <a:solidFill>
                <a:srgbClr val="7030A0"/>
              </a:solidFill>
            </a:endParaRPr>
          </a:p>
          <a:p>
            <a:pPr lvl="2" indent="228600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2800" dirty="0" smtClean="0">
                <a:solidFill>
                  <a:srgbClr val="7030A0"/>
                </a:solidFill>
              </a:rPr>
              <a:t> </a:t>
            </a:r>
            <a:r>
              <a:rPr lang="el-GR" sz="3100" dirty="0" smtClean="0">
                <a:solidFill>
                  <a:srgbClr val="7030A0"/>
                </a:solidFill>
              </a:rPr>
              <a:t>Μετά από συνεχή απασχόληση τουλάχιστον 12 μηνών</a:t>
            </a:r>
          </a:p>
          <a:p>
            <a:pPr lvl="2" indent="228600">
              <a:lnSpc>
                <a:spcPct val="170000"/>
              </a:lnSpc>
              <a:buFont typeface="Wingdings" pitchFamily="2" charset="2"/>
              <a:buChar char="q"/>
            </a:pPr>
            <a:r>
              <a:rPr lang="el-GR" sz="3100" dirty="0">
                <a:solidFill>
                  <a:srgbClr val="7030A0"/>
                </a:solidFill>
              </a:rPr>
              <a:t> </a:t>
            </a:r>
            <a:r>
              <a:rPr lang="el-GR" sz="3100" dirty="0" smtClean="0">
                <a:solidFill>
                  <a:srgbClr val="7030A0"/>
                </a:solidFill>
              </a:rPr>
              <a:t>Αν στην επιχείρηση εφαρμόζεται σύστημα </a:t>
            </a:r>
            <a:r>
              <a:rPr lang="el-GR" sz="3100" b="1" dirty="0" smtClean="0">
                <a:solidFill>
                  <a:srgbClr val="7030A0"/>
                </a:solidFill>
              </a:rPr>
              <a:t>6ήμερης </a:t>
            </a:r>
            <a:r>
              <a:rPr lang="el-GR" sz="3100" dirty="0" smtClean="0">
                <a:solidFill>
                  <a:srgbClr val="7030A0"/>
                </a:solidFill>
              </a:rPr>
              <a:t>εργασίας, τότε </a:t>
            </a:r>
            <a:r>
              <a:rPr lang="el-GR" sz="3100" b="1" dirty="0" smtClean="0">
                <a:solidFill>
                  <a:srgbClr val="7030A0"/>
                </a:solidFill>
              </a:rPr>
              <a:t>24 </a:t>
            </a:r>
            <a:r>
              <a:rPr lang="el-GR" sz="3100" dirty="0" smtClean="0">
                <a:solidFill>
                  <a:srgbClr val="7030A0"/>
                </a:solidFill>
              </a:rPr>
              <a:t>ημέρες</a:t>
            </a:r>
          </a:p>
          <a:p>
            <a:pPr lvl="2" indent="228600">
              <a:lnSpc>
                <a:spcPct val="150000"/>
              </a:lnSpc>
              <a:buFont typeface="Wingdings" pitchFamily="2" charset="2"/>
              <a:buChar char="q"/>
            </a:pPr>
            <a:r>
              <a:rPr lang="el-GR" sz="3100" dirty="0">
                <a:solidFill>
                  <a:srgbClr val="7030A0"/>
                </a:solidFill>
              </a:rPr>
              <a:t> </a:t>
            </a:r>
            <a:r>
              <a:rPr lang="el-GR" sz="3100" dirty="0" smtClean="0">
                <a:solidFill>
                  <a:srgbClr val="7030A0"/>
                </a:solidFill>
              </a:rPr>
              <a:t>Αν στην επιχείρηση εφαρμόζεται σύστημα </a:t>
            </a:r>
            <a:r>
              <a:rPr lang="el-GR" sz="3100" b="1" dirty="0" smtClean="0">
                <a:solidFill>
                  <a:srgbClr val="7030A0"/>
                </a:solidFill>
              </a:rPr>
              <a:t>5ήμερης </a:t>
            </a:r>
            <a:r>
              <a:rPr lang="el-GR" sz="3100" dirty="0" smtClean="0">
                <a:solidFill>
                  <a:srgbClr val="7030A0"/>
                </a:solidFill>
              </a:rPr>
              <a:t>εργασίας,  τότε </a:t>
            </a:r>
            <a:r>
              <a:rPr lang="el-GR" sz="3100" b="1" dirty="0" smtClean="0">
                <a:solidFill>
                  <a:srgbClr val="7030A0"/>
                </a:solidFill>
              </a:rPr>
              <a:t>20 </a:t>
            </a:r>
            <a:r>
              <a:rPr lang="el-GR" sz="3100" dirty="0" smtClean="0">
                <a:solidFill>
                  <a:srgbClr val="7030A0"/>
                </a:solidFill>
              </a:rPr>
              <a:t>ημέρες</a:t>
            </a:r>
          </a:p>
          <a:p>
            <a:pPr lvl="2" indent="228600">
              <a:lnSpc>
                <a:spcPct val="170000"/>
              </a:lnSpc>
              <a:buFont typeface="Wingdings" pitchFamily="2" charset="2"/>
              <a:buChar char="q"/>
            </a:pPr>
            <a:r>
              <a:rPr lang="el-GR" sz="3100" dirty="0">
                <a:solidFill>
                  <a:srgbClr val="7030A0"/>
                </a:solidFill>
              </a:rPr>
              <a:t> Ε</a:t>
            </a:r>
            <a:r>
              <a:rPr lang="el-GR" sz="3100" dirty="0" smtClean="0">
                <a:solidFill>
                  <a:srgbClr val="7030A0"/>
                </a:solidFill>
              </a:rPr>
              <a:t>παύξηση με μέγιστο: στο 6ήμερης μέχρι 26 ημέρες, στο 5ήμερης μέχρι 22 ημέρες  </a:t>
            </a:r>
            <a:r>
              <a:rPr lang="el-GR" sz="3100" dirty="0" smtClean="0"/>
              <a:t> </a:t>
            </a:r>
            <a:endParaRPr lang="el-GR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18-8-1998 Εθνική Συλλογική Σύμβαση Εργασίας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60000"/>
              </a:lnSpc>
            </a:pPr>
            <a:r>
              <a:rPr lang="el-GR" dirty="0" smtClean="0">
                <a:solidFill>
                  <a:srgbClr val="7030A0"/>
                </a:solidFill>
              </a:rPr>
              <a:t>Οι εργαζόμενοι με υπηρεσία 12 ετών στον ίδιο εργοδότη ή συνολική υπηρεσία ή προϋπηρεσία 14 ετών σε οποιοδήποτε εργοδότη και 1 έτος στον τελευταίο εργοδότη, 3 ημέρες επιπλέον νόμιμης αδείας, αν εργάζονται 5ήμερο, 4 ημέρες, αν εργάζονται 6ήμερο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ΕΠΙΔΟΜΑ ΑΔΕΙΑΣ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b="1" dirty="0" smtClean="0">
                <a:solidFill>
                  <a:srgbClr val="7030A0"/>
                </a:solidFill>
              </a:rPr>
              <a:t>Αποδοχές 15 ημέρου </a:t>
            </a:r>
            <a:r>
              <a:rPr lang="el-GR" dirty="0" smtClean="0">
                <a:solidFill>
                  <a:srgbClr val="7030A0"/>
                </a:solidFill>
              </a:rPr>
              <a:t>για αμειβόμενους με </a:t>
            </a:r>
            <a:r>
              <a:rPr lang="el-GR" b="1" dirty="0" smtClean="0">
                <a:solidFill>
                  <a:srgbClr val="7030A0"/>
                </a:solidFill>
              </a:rPr>
              <a:t>μηνιαίο μισθό</a:t>
            </a:r>
          </a:p>
          <a:p>
            <a:r>
              <a:rPr lang="el-GR" b="1" dirty="0" smtClean="0">
                <a:solidFill>
                  <a:srgbClr val="7030A0"/>
                </a:solidFill>
              </a:rPr>
              <a:t>Αποδοχές 13 ημερών </a:t>
            </a:r>
            <a:r>
              <a:rPr lang="el-GR" dirty="0" smtClean="0">
                <a:solidFill>
                  <a:srgbClr val="7030A0"/>
                </a:solidFill>
              </a:rPr>
              <a:t>για αμειβόμενους με </a:t>
            </a:r>
            <a:r>
              <a:rPr lang="el-GR" b="1" dirty="0" smtClean="0">
                <a:solidFill>
                  <a:srgbClr val="7030A0"/>
                </a:solidFill>
              </a:rPr>
              <a:t>ημερομίσθιο,</a:t>
            </a:r>
            <a:r>
              <a:rPr lang="el-GR" dirty="0" smtClean="0">
                <a:solidFill>
                  <a:srgbClr val="7030A0"/>
                </a:solidFill>
              </a:rPr>
              <a:t> κατά μονάδα, ποσοστά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Καταβάλλεται μαζί με αποδοχές αδείας</a:t>
            </a:r>
          </a:p>
          <a:p>
            <a:pPr>
              <a:buNone/>
            </a:pP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ΑΔΕΙΕΣ ΕΡΓΑΖΟΜΕΝΩΝ</a:t>
            </a:r>
            <a:br>
              <a:rPr lang="el-GR" dirty="0" smtClean="0">
                <a:solidFill>
                  <a:srgbClr val="FF0000"/>
                </a:solidFill>
              </a:rPr>
            </a:br>
            <a:r>
              <a:rPr lang="el-GR" dirty="0" smtClean="0">
                <a:solidFill>
                  <a:srgbClr val="FF0000"/>
                </a:solidFill>
              </a:rPr>
              <a:t>ΟΙΚΟΓΕΝΕΙΑΚΕΣ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 smtClean="0"/>
          </a:p>
          <a:p>
            <a:r>
              <a:rPr lang="el-GR" sz="3600" b="1" i="1" u="sng" dirty="0" smtClean="0">
                <a:solidFill>
                  <a:srgbClr val="7030A0"/>
                </a:solidFill>
              </a:rPr>
              <a:t>Άδεια γάμου </a:t>
            </a:r>
            <a:r>
              <a:rPr lang="el-GR" sz="3600" dirty="0" smtClean="0">
                <a:solidFill>
                  <a:srgbClr val="7030A0"/>
                </a:solidFill>
              </a:rPr>
              <a:t>5 ημέρες με αποδοχές, σε περίπτωση γέννησης τέκνου ο πατέρας 1 ημέρα άδεια με αποδοχές για κάθε τέκνο</a:t>
            </a:r>
          </a:p>
          <a:p>
            <a:r>
              <a:rPr lang="el-GR" sz="3600" b="1" i="1" u="sng" dirty="0" smtClean="0">
                <a:solidFill>
                  <a:srgbClr val="7030A0"/>
                </a:solidFill>
              </a:rPr>
              <a:t>Άδεια κυοφορίας και λοχείας</a:t>
            </a:r>
            <a:r>
              <a:rPr lang="el-GR" sz="3600" dirty="0" smtClean="0">
                <a:solidFill>
                  <a:srgbClr val="7030A0"/>
                </a:solidFill>
              </a:rPr>
              <a:t>, όταν σχέση εργασίας ιδιωτικού Δικαίου, 16 εβδομάδες (8 πριν από τοκετό και 8 μετά τοκετό)</a:t>
            </a:r>
          </a:p>
          <a:p>
            <a:endParaRPr lang="el-GR" sz="36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solidFill>
                  <a:srgbClr val="FF0000"/>
                </a:solidFill>
              </a:rPr>
              <a:t>ΣΥΝΕΧΕΙΑ </a:t>
            </a:r>
            <a:r>
              <a:rPr lang="el-GR" smtClean="0">
                <a:solidFill>
                  <a:srgbClr val="FF0000"/>
                </a:solidFill>
              </a:rPr>
              <a:t>ΟΙΚΟΓΕΝΕΙΑΚΩΝ </a:t>
            </a:r>
            <a:r>
              <a:rPr lang="el-GR" dirty="0" smtClean="0">
                <a:solidFill>
                  <a:srgbClr val="FF0000"/>
                </a:solidFill>
              </a:rPr>
              <a:t>ΑΔΕΙΩΝ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pPr indent="342900" algn="just">
              <a:lnSpc>
                <a:spcPct val="150000"/>
              </a:lnSpc>
            </a:pPr>
            <a:r>
              <a:rPr lang="el-GR" b="1" i="1" u="sng" dirty="0" smtClean="0">
                <a:solidFill>
                  <a:srgbClr val="7030A0"/>
                </a:solidFill>
              </a:rPr>
              <a:t>Άδεια θηλασμού και φροντίδας των παιδιών,</a:t>
            </a:r>
            <a:r>
              <a:rPr lang="el-GR" dirty="0" smtClean="0">
                <a:solidFill>
                  <a:srgbClr val="7030A0"/>
                </a:solidFill>
              </a:rPr>
              <a:t> για διάστημα 2 ετών από τοκετό, είτε διακόπτει την εργασία για 1 ώρα, είτε προσέρχεται αργότερα κατά1 ώρα, είτε αποχωρεί νωρίτερα κατά 1 ώρα κάθε ημέρα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ΣΥΝΕΧΕΙΑ ΟΙΚΟΓΕΝΕΙΑΚΩΝ ΑΔΕΙΩΝ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l-GR" dirty="0" smtClean="0"/>
          </a:p>
          <a:p>
            <a:pPr indent="342900">
              <a:lnSpc>
                <a:spcPct val="170000"/>
              </a:lnSpc>
            </a:pPr>
            <a:r>
              <a:rPr lang="el-GR" sz="3400" b="1" i="1" u="sng" dirty="0" smtClean="0">
                <a:solidFill>
                  <a:srgbClr val="7030A0"/>
                </a:solidFill>
              </a:rPr>
              <a:t>Γονική άδεια</a:t>
            </a:r>
            <a:r>
              <a:rPr lang="el-GR" sz="3400" dirty="0" smtClean="0">
                <a:solidFill>
                  <a:srgbClr val="7030A0"/>
                </a:solidFill>
              </a:rPr>
              <a:t>, αν σε επιχείρηση που απασχολεί τουλάχιστον 50 άτομα: έχει συμπληρώσει 1 έτος στον ίδιο εργοδότη, ο άλλος γονέας εργάζεται έξω από την κατοικία τους, μετά τη λήξη της άδειας μητρότητας έως το παιδί να συμπληρώσει τα 3 έτη</a:t>
            </a:r>
          </a:p>
          <a:p>
            <a:pPr indent="342900">
              <a:lnSpc>
                <a:spcPct val="170000"/>
              </a:lnSpc>
            </a:pPr>
            <a:r>
              <a:rPr lang="el-GR" sz="3400" dirty="0">
                <a:solidFill>
                  <a:srgbClr val="7030A0"/>
                </a:solidFill>
              </a:rPr>
              <a:t>Χ</a:t>
            </a:r>
            <a:r>
              <a:rPr lang="el-GR" sz="3400" dirty="0" smtClean="0">
                <a:solidFill>
                  <a:srgbClr val="7030A0"/>
                </a:solidFill>
              </a:rPr>
              <a:t>ωρίς αποδοχές</a:t>
            </a:r>
          </a:p>
          <a:p>
            <a:pPr indent="342900">
              <a:lnSpc>
                <a:spcPct val="170000"/>
              </a:lnSpc>
            </a:pPr>
            <a:r>
              <a:rPr lang="el-GR" sz="3400" dirty="0">
                <a:solidFill>
                  <a:srgbClr val="7030A0"/>
                </a:solidFill>
              </a:rPr>
              <a:t>Μ</a:t>
            </a:r>
            <a:r>
              <a:rPr lang="el-GR" sz="3400" dirty="0" smtClean="0">
                <a:solidFill>
                  <a:srgbClr val="7030A0"/>
                </a:solidFill>
              </a:rPr>
              <a:t>πορεί να φτάσει έως και 3 και 1/2 μήνες για κάθε γονέα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ΣΠΟΥΔΑΣΤΙΚΕΣ ΑΔΕΙΕΣ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b="1" i="1" u="sng" dirty="0" smtClean="0">
                <a:solidFill>
                  <a:srgbClr val="7030A0"/>
                </a:solidFill>
              </a:rPr>
              <a:t>Άδειες εξετάσεων</a:t>
            </a:r>
            <a:r>
              <a:rPr lang="el-GR" dirty="0" smtClean="0">
                <a:solidFill>
                  <a:srgbClr val="7030A0"/>
                </a:solidFill>
              </a:rPr>
              <a:t>, όταν δεν έχουν συμπληρώσει το 25 έτος ηλικίας, δικαιούνται 2 για κάθε ημέρα εξετάσεων </a:t>
            </a:r>
          </a:p>
          <a:p>
            <a:r>
              <a:rPr lang="el-GR" dirty="0" smtClean="0">
                <a:solidFill>
                  <a:srgbClr val="7030A0"/>
                </a:solidFill>
              </a:rPr>
              <a:t>Δεν μπορεί να είναι μικρότερη των 20 ημερών</a:t>
            </a:r>
          </a:p>
          <a:p>
            <a:r>
              <a:rPr lang="el-GR" b="1" i="1" u="sng" dirty="0" smtClean="0">
                <a:solidFill>
                  <a:srgbClr val="7030A0"/>
                </a:solidFill>
              </a:rPr>
              <a:t>Εκπαιδευτική</a:t>
            </a:r>
            <a:r>
              <a:rPr lang="el-GR" dirty="0" smtClean="0">
                <a:solidFill>
                  <a:srgbClr val="7030A0"/>
                </a:solidFill>
              </a:rPr>
              <a:t>, χωρίς αποδοχές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ΣΥΝΔΙΚΑΛΙΣΤΙΚΕΣ ΑΔΕΙΕΣ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>
                <a:solidFill>
                  <a:srgbClr val="7030A0"/>
                </a:solidFill>
              </a:rPr>
              <a:t>Σε συνδικαλιστικά στελέχη για άσκηση καθηκόντων τους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312</Words>
  <Application>Microsoft Office PowerPoint</Application>
  <PresentationFormat>Προβολή στην οθόνη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ΕΤΗΣΙΑ ΑΔΕΙΑ ΜΙΣΘΩΤΩΝ</vt:lpstr>
      <vt:lpstr>18-8-1998 Εθνική Συλλογική Σύμβαση Εργασίας</vt:lpstr>
      <vt:lpstr>ΕΠΙΔΟΜΑ ΑΔΕΙΑΣ</vt:lpstr>
      <vt:lpstr>ΑΔΕΙΕΣ ΕΡΓΑΖΟΜΕΝΩΝ ΟΙΚΟΓΕΝΕΙΑΚΕΣ</vt:lpstr>
      <vt:lpstr>ΣΥΝΕΧΕΙΑ ΟΙΚΟΓΕΝΕΙΑΚΩΝ ΑΔΕΙΩΝ</vt:lpstr>
      <vt:lpstr>ΣΥΝΕΧΕΙΑ ΟΙΚΟΓΕΝΕΙΑΚΩΝ ΑΔΕΙΩΝ</vt:lpstr>
      <vt:lpstr>ΣΠΟΥΔΑΣΤΙΚΕΣ ΑΔΕΙΕΣ</vt:lpstr>
      <vt:lpstr>ΣΥΝΔΙΚΑΛΙΣΤΙΚΕΣ ΑΔΕΙΕΣ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ΕΤΗΣΙΑ ΑΔΕΙΑ ΜΙΣΘΩΤΩΝ</dc:title>
  <dc:creator>user</dc:creator>
  <cp:lastModifiedBy>user</cp:lastModifiedBy>
  <cp:revision>8</cp:revision>
  <dcterms:created xsi:type="dcterms:W3CDTF">2011-03-20T09:23:17Z</dcterms:created>
  <dcterms:modified xsi:type="dcterms:W3CDTF">2011-03-28T20:53:20Z</dcterms:modified>
</cp:coreProperties>
</file>